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11" r:id="rId1"/>
    <p:sldMasterId id="2147484209" r:id="rId2"/>
  </p:sldMasterIdLst>
  <p:notesMasterIdLst>
    <p:notesMasterId r:id="rId21"/>
  </p:notesMasterIdLst>
  <p:handoutMasterIdLst>
    <p:handoutMasterId r:id="rId22"/>
  </p:handoutMasterIdLst>
  <p:sldIdLst>
    <p:sldId id="256" r:id="rId3"/>
    <p:sldId id="331" r:id="rId4"/>
    <p:sldId id="286" r:id="rId5"/>
    <p:sldId id="340" r:id="rId6"/>
    <p:sldId id="341" r:id="rId7"/>
    <p:sldId id="344" r:id="rId8"/>
    <p:sldId id="316" r:id="rId9"/>
    <p:sldId id="343" r:id="rId10"/>
    <p:sldId id="338" r:id="rId11"/>
    <p:sldId id="346" r:id="rId12"/>
    <p:sldId id="347" r:id="rId13"/>
    <p:sldId id="348" r:id="rId14"/>
    <p:sldId id="330" r:id="rId15"/>
    <p:sldId id="335" r:id="rId16"/>
    <p:sldId id="349" r:id="rId17"/>
    <p:sldId id="351" r:id="rId18"/>
    <p:sldId id="337" r:id="rId19"/>
    <p:sldId id="311" r:id="rId20"/>
  </p:sldIdLst>
  <p:sldSz cx="12192000" cy="6858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Helle Formatvorlage 3 - Akz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31" d="100"/>
          <a:sy n="31" d="100"/>
        </p:scale>
        <p:origin x="40" y="8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8163" cy="512763"/>
          </a:xfrm>
          <a:prstGeom prst="rect">
            <a:avLst/>
          </a:prstGeom>
        </p:spPr>
        <p:txBody>
          <a:bodyPr vert="horz" lIns="91433" tIns="45716" rIns="91433" bIns="45716" rtlCol="0"/>
          <a:lstStyle>
            <a:lvl1pPr algn="l">
              <a:defRPr sz="1200"/>
            </a:lvl1pPr>
          </a:lstStyle>
          <a:p>
            <a:endParaRPr lang="de-DE"/>
          </a:p>
        </p:txBody>
      </p:sp>
      <p:sp>
        <p:nvSpPr>
          <p:cNvPr id="3" name="Datumsplatzhalter 2"/>
          <p:cNvSpPr>
            <a:spLocks noGrp="1"/>
          </p:cNvSpPr>
          <p:nvPr>
            <p:ph type="dt" sz="quarter" idx="1"/>
          </p:nvPr>
        </p:nvSpPr>
        <p:spPr>
          <a:xfrm>
            <a:off x="4024313" y="0"/>
            <a:ext cx="3078162" cy="512763"/>
          </a:xfrm>
          <a:prstGeom prst="rect">
            <a:avLst/>
          </a:prstGeom>
        </p:spPr>
        <p:txBody>
          <a:bodyPr vert="horz" lIns="91433" tIns="45716" rIns="91433" bIns="45716" rtlCol="0"/>
          <a:lstStyle>
            <a:lvl1pPr algn="r">
              <a:defRPr sz="1200"/>
            </a:lvl1pPr>
          </a:lstStyle>
          <a:p>
            <a:fld id="{5AA5D8AC-0681-4612-B6DA-AAB5CE37753D}" type="datetimeFigureOut">
              <a:rPr lang="de-DE" smtClean="0"/>
              <a:t>10.07.2019</a:t>
            </a:fld>
            <a:endParaRPr lang="de-DE"/>
          </a:p>
        </p:txBody>
      </p:sp>
      <p:sp>
        <p:nvSpPr>
          <p:cNvPr id="4" name="Fußzeilenplatzhalter 3"/>
          <p:cNvSpPr>
            <a:spLocks noGrp="1"/>
          </p:cNvSpPr>
          <p:nvPr>
            <p:ph type="ftr" sz="quarter" idx="2"/>
          </p:nvPr>
        </p:nvSpPr>
        <p:spPr>
          <a:xfrm>
            <a:off x="1" y="9721851"/>
            <a:ext cx="3078163" cy="512763"/>
          </a:xfrm>
          <a:prstGeom prst="rect">
            <a:avLst/>
          </a:prstGeom>
        </p:spPr>
        <p:txBody>
          <a:bodyPr vert="horz" lIns="91433" tIns="45716" rIns="91433" bIns="45716" rtlCol="0" anchor="b"/>
          <a:lstStyle>
            <a:lvl1pPr algn="l">
              <a:defRPr sz="1200"/>
            </a:lvl1pPr>
          </a:lstStyle>
          <a:p>
            <a:endParaRPr lang="de-DE"/>
          </a:p>
        </p:txBody>
      </p:sp>
      <p:sp>
        <p:nvSpPr>
          <p:cNvPr id="5" name="Foliennummernplatzhalter 4"/>
          <p:cNvSpPr>
            <a:spLocks noGrp="1"/>
          </p:cNvSpPr>
          <p:nvPr>
            <p:ph type="sldNum" sz="quarter" idx="3"/>
          </p:nvPr>
        </p:nvSpPr>
        <p:spPr>
          <a:xfrm>
            <a:off x="4024313" y="9721851"/>
            <a:ext cx="3078162" cy="512763"/>
          </a:xfrm>
          <a:prstGeom prst="rect">
            <a:avLst/>
          </a:prstGeom>
        </p:spPr>
        <p:txBody>
          <a:bodyPr vert="horz" lIns="91433" tIns="45716" rIns="91433" bIns="45716" rtlCol="0" anchor="b"/>
          <a:lstStyle>
            <a:lvl1pPr algn="r">
              <a:defRPr sz="1200"/>
            </a:lvl1pPr>
          </a:lstStyle>
          <a:p>
            <a:fld id="{D6E16D60-AECD-4747-B5BD-71935E754BBD}" type="slidenum">
              <a:rPr lang="de-DE" smtClean="0"/>
              <a:t>‹Nr.›</a:t>
            </a:fld>
            <a:endParaRPr lang="de-DE"/>
          </a:p>
        </p:txBody>
      </p:sp>
    </p:spTree>
    <p:extLst>
      <p:ext uri="{BB962C8B-B14F-4D97-AF65-F5344CB8AC3E}">
        <p14:creationId xmlns:p14="http://schemas.microsoft.com/office/powerpoint/2010/main" val="775552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3078427" cy="513508"/>
          </a:xfrm>
          <a:prstGeom prst="rect">
            <a:avLst/>
          </a:prstGeom>
        </p:spPr>
        <p:txBody>
          <a:bodyPr vert="horz" lIns="94788" tIns="47394" rIns="94788" bIns="47394" rtlCol="0"/>
          <a:lstStyle>
            <a:lvl1pPr algn="l">
              <a:defRPr sz="1200"/>
            </a:lvl1pPr>
          </a:lstStyle>
          <a:p>
            <a:endParaRPr lang="de-DE"/>
          </a:p>
        </p:txBody>
      </p:sp>
      <p:sp>
        <p:nvSpPr>
          <p:cNvPr id="3" name="Datumsplatzhalter 2"/>
          <p:cNvSpPr>
            <a:spLocks noGrp="1"/>
          </p:cNvSpPr>
          <p:nvPr>
            <p:ph type="dt" idx="1"/>
          </p:nvPr>
        </p:nvSpPr>
        <p:spPr>
          <a:xfrm>
            <a:off x="4023994" y="1"/>
            <a:ext cx="3078427" cy="513508"/>
          </a:xfrm>
          <a:prstGeom prst="rect">
            <a:avLst/>
          </a:prstGeom>
        </p:spPr>
        <p:txBody>
          <a:bodyPr vert="horz" lIns="94788" tIns="47394" rIns="94788" bIns="47394" rtlCol="0"/>
          <a:lstStyle>
            <a:lvl1pPr algn="r">
              <a:defRPr sz="1200"/>
            </a:lvl1pPr>
          </a:lstStyle>
          <a:p>
            <a:fld id="{7A4707BE-1C9C-4129-A43A-5C549D9C0AA6}" type="datetimeFigureOut">
              <a:rPr lang="de-DE" smtClean="0"/>
              <a:t>10.07.2019</a:t>
            </a:fld>
            <a:endParaRPr lang="de-DE"/>
          </a:p>
        </p:txBody>
      </p:sp>
      <p:sp>
        <p:nvSpPr>
          <p:cNvPr id="4" name="Folienbildplatzhalt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4788" tIns="47394" rIns="94788" bIns="47394" rtlCol="0" anchor="ctr"/>
          <a:lstStyle/>
          <a:p>
            <a:endParaRPr lang="de-DE"/>
          </a:p>
        </p:txBody>
      </p:sp>
      <p:sp>
        <p:nvSpPr>
          <p:cNvPr id="5" name="Notizenplatzhalter 4"/>
          <p:cNvSpPr>
            <a:spLocks noGrp="1"/>
          </p:cNvSpPr>
          <p:nvPr>
            <p:ph type="body" sz="quarter" idx="3"/>
          </p:nvPr>
        </p:nvSpPr>
        <p:spPr>
          <a:xfrm>
            <a:off x="710407" y="4925408"/>
            <a:ext cx="5683250" cy="4029880"/>
          </a:xfrm>
          <a:prstGeom prst="rect">
            <a:avLst/>
          </a:prstGeom>
        </p:spPr>
        <p:txBody>
          <a:bodyPr vert="horz" lIns="94788" tIns="47394" rIns="94788" bIns="47394"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721108"/>
            <a:ext cx="3078427" cy="513507"/>
          </a:xfrm>
          <a:prstGeom prst="rect">
            <a:avLst/>
          </a:prstGeom>
        </p:spPr>
        <p:txBody>
          <a:bodyPr vert="horz" lIns="94788" tIns="47394" rIns="94788" bIns="47394" rtlCol="0" anchor="b"/>
          <a:lstStyle>
            <a:lvl1pPr algn="l">
              <a:defRPr sz="1200"/>
            </a:lvl1pPr>
          </a:lstStyle>
          <a:p>
            <a:endParaRPr lang="de-DE"/>
          </a:p>
        </p:txBody>
      </p:sp>
      <p:sp>
        <p:nvSpPr>
          <p:cNvPr id="7" name="Foliennummernplatzhalter 6"/>
          <p:cNvSpPr>
            <a:spLocks noGrp="1"/>
          </p:cNvSpPr>
          <p:nvPr>
            <p:ph type="sldNum" sz="quarter" idx="5"/>
          </p:nvPr>
        </p:nvSpPr>
        <p:spPr>
          <a:xfrm>
            <a:off x="4023994" y="9721108"/>
            <a:ext cx="3078427" cy="513507"/>
          </a:xfrm>
          <a:prstGeom prst="rect">
            <a:avLst/>
          </a:prstGeom>
        </p:spPr>
        <p:txBody>
          <a:bodyPr vert="horz" lIns="94788" tIns="47394" rIns="94788" bIns="47394" rtlCol="0" anchor="b"/>
          <a:lstStyle>
            <a:lvl1pPr algn="r">
              <a:defRPr sz="1200"/>
            </a:lvl1pPr>
          </a:lstStyle>
          <a:p>
            <a:fld id="{BEBED3F3-AD53-4C09-85D0-6CCF4D8E9C5C}" type="slidenum">
              <a:rPr lang="de-DE" smtClean="0"/>
              <a:t>‹Nr.›</a:t>
            </a:fld>
            <a:endParaRPr lang="de-DE"/>
          </a:p>
        </p:txBody>
      </p:sp>
    </p:spTree>
    <p:extLst>
      <p:ext uri="{BB962C8B-B14F-4D97-AF65-F5344CB8AC3E}">
        <p14:creationId xmlns:p14="http://schemas.microsoft.com/office/powerpoint/2010/main" val="3765156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de-DE"/>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EEEB43BB-2EFB-4978-B915-F6392C1B0490}"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96652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84E8D2D-3152-4A4C-9DB0-21AAB3A95161}"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smtClean="0"/>
              <a:t>‹Nr.›</a:t>
            </a:fld>
            <a:endParaRPr lang="en-US" dirty="0"/>
          </a:p>
        </p:txBody>
      </p:sp>
    </p:spTree>
    <p:extLst>
      <p:ext uri="{BB962C8B-B14F-4D97-AF65-F5344CB8AC3E}">
        <p14:creationId xmlns:p14="http://schemas.microsoft.com/office/powerpoint/2010/main" val="1701890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de-DE"/>
              <a:t>Titelmasterformat durch Klicken bearbeiten</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p>
            <a:fld id="{DF91C9F6-3BF7-4DD3-A00F-BE2AA494E69E}"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620204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DC85137A-F908-43E7-8DFA-E6E2C295854A}" type="datetime1">
              <a:rPr lang="en-US" smtClean="0"/>
              <a:t>7/10/2019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593293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Content Placeholder 3"/>
          <p:cNvSpPr>
            <a:spLocks noGrp="1"/>
          </p:cNvSpPr>
          <p:nvPr>
            <p:ph sz="half" idx="2"/>
          </p:nvPr>
        </p:nvSpPr>
        <p:spPr>
          <a:xfrm>
            <a:off x="845127" y="2507550"/>
            <a:ext cx="5156200" cy="368052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Content Placeholder 5"/>
          <p:cNvSpPr>
            <a:spLocks noGrp="1"/>
          </p:cNvSpPr>
          <p:nvPr>
            <p:ph sz="quarter" idx="4"/>
          </p:nvPr>
        </p:nvSpPr>
        <p:spPr>
          <a:xfrm>
            <a:off x="6172200" y="2507550"/>
            <a:ext cx="5181601" cy="368052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6"/>
          <p:cNvSpPr>
            <a:spLocks noGrp="1"/>
          </p:cNvSpPr>
          <p:nvPr>
            <p:ph type="dt" sz="half" idx="10"/>
          </p:nvPr>
        </p:nvSpPr>
        <p:spPr/>
        <p:txBody>
          <a:bodyPr/>
          <a:lstStyle/>
          <a:p>
            <a:fld id="{89F9DABB-6C58-4B8A-9207-5753ECA2D77D}" type="datetime1">
              <a:rPr lang="en-US" smtClean="0"/>
              <a:t>7/10/2019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‹Nr.›</a:t>
            </a:fld>
            <a:endParaRPr lang="en-US" dirty="0"/>
          </a:p>
        </p:txBody>
      </p:sp>
      <p:sp>
        <p:nvSpPr>
          <p:cNvPr id="10" name="Title 9"/>
          <p:cNvSpPr>
            <a:spLocks noGrp="1"/>
          </p:cNvSpPr>
          <p:nvPr>
            <p:ph type="title"/>
          </p:nvPr>
        </p:nvSpPr>
        <p:spPr/>
        <p:txBody>
          <a:bodyPr/>
          <a:lstStyle/>
          <a:p>
            <a:r>
              <a:rPr lang="de-DE"/>
              <a:t>Titelmasterformat durch Klicken bearbeiten</a:t>
            </a:r>
            <a:endParaRPr lang="en-US" dirty="0"/>
          </a:p>
        </p:txBody>
      </p:sp>
    </p:spTree>
    <p:extLst>
      <p:ext uri="{BB962C8B-B14F-4D97-AF65-F5344CB8AC3E}">
        <p14:creationId xmlns:p14="http://schemas.microsoft.com/office/powerpoint/2010/main" val="4147942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238D0A6-F7EA-44B1-B49B-ED232EA5C4F5}" type="datetime1">
              <a:rPr lang="en-US" smtClean="0"/>
              <a:t>7/10/2019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‹Nr.›</a:t>
            </a:fld>
            <a:endParaRPr lang="en-US" dirty="0"/>
          </a:p>
        </p:txBody>
      </p:sp>
      <p:sp>
        <p:nvSpPr>
          <p:cNvPr id="6" name="Title 5"/>
          <p:cNvSpPr>
            <a:spLocks noGrp="1"/>
          </p:cNvSpPr>
          <p:nvPr>
            <p:ph type="title"/>
          </p:nvPr>
        </p:nvSpPr>
        <p:spPr/>
        <p:txBody>
          <a:bodyPr/>
          <a:lstStyle/>
          <a:p>
            <a:r>
              <a:rPr lang="de-DE"/>
              <a:t>Titelmasterformat durch Klicken bearbeiten</a:t>
            </a:r>
            <a:endParaRPr lang="en-US"/>
          </a:p>
        </p:txBody>
      </p:sp>
    </p:spTree>
    <p:extLst>
      <p:ext uri="{BB962C8B-B14F-4D97-AF65-F5344CB8AC3E}">
        <p14:creationId xmlns:p14="http://schemas.microsoft.com/office/powerpoint/2010/main" val="3613929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0C4AFB-3399-4D66-BF8D-1CFDD21FA88D}" type="datetime1">
              <a:rPr lang="en-US" smtClean="0"/>
              <a:t>7/10/2019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2823123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de-DE"/>
              <a:t>Titelmasterformat durch Klicken bearbeiten</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e Placeholder 4"/>
          <p:cNvSpPr>
            <a:spLocks noGrp="1"/>
          </p:cNvSpPr>
          <p:nvPr>
            <p:ph type="dt" sz="half" idx="10"/>
          </p:nvPr>
        </p:nvSpPr>
        <p:spPr/>
        <p:txBody>
          <a:bodyPr/>
          <a:lstStyle/>
          <a:p>
            <a:fld id="{24C922E4-8455-445A-8FD7-D1D7AD2A9C57}" type="datetime1">
              <a:rPr lang="en-US" smtClean="0"/>
              <a:t>7/10/2019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506555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de-DE"/>
              <a:t>Titelmasterformat durch Klicken bearbeiten</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e Placeholder 4"/>
          <p:cNvSpPr>
            <a:spLocks noGrp="1"/>
          </p:cNvSpPr>
          <p:nvPr>
            <p:ph type="dt" sz="half" idx="10"/>
          </p:nvPr>
        </p:nvSpPr>
        <p:spPr/>
        <p:txBody>
          <a:bodyPr/>
          <a:lstStyle/>
          <a:p>
            <a:fld id="{477DD817-9E91-4E2B-9FB8-D7C069456CDF}" type="datetime1">
              <a:rPr lang="en-US" smtClean="0"/>
              <a:t>7/10/2019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421743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0AE392F-689C-4AED-8DC6-3164D0D5E02B}"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9159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B0BA018D-6A90-4DA7-8508-2F1E9EB1FFE1}"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361626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de-DE"/>
              <a:t>Mastertitelformat bearbeiten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EEEB43BB-2EFB-4978-B915-F6392C1B0490}"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444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84E8D2D-3152-4A4C-9DB0-21AAB3A95161}"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smtClean="0"/>
              <a:t>‹Nr.›</a:t>
            </a:fld>
            <a:endParaRPr lang="en-US" dirty="0"/>
          </a:p>
        </p:txBody>
      </p:sp>
    </p:spTree>
    <p:extLst>
      <p:ext uri="{BB962C8B-B14F-4D97-AF65-F5344CB8AC3E}">
        <p14:creationId xmlns:p14="http://schemas.microsoft.com/office/powerpoint/2010/main" val="3375861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de-DE"/>
              <a:t>Mastertitelformat bearbeiten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DF91C9F6-3BF7-4DD3-A00F-BE2AA494E69E}"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84945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de-DE"/>
              <a:t>Mastertitelformat bearbeiten</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DC85137A-F908-43E7-8DFA-E6E2C295854A}" type="datetime1">
              <a:rPr lang="en-US" smtClean="0"/>
              <a:t>7/10/2019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3573809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de-DE"/>
              <a:t>Mastertitelformat bearbeiten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097280" y="2582335"/>
            <a:ext cx="4937760" cy="32867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217920" y="2582334"/>
            <a:ext cx="4937760" cy="32867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89F9DABB-6C58-4B8A-9207-5753ECA2D77D}" type="datetime1">
              <a:rPr lang="en-US" smtClean="0"/>
              <a:t>7/10/2019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1013698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E238D0A6-F7EA-44B1-B49B-ED232EA5C4F5}" type="datetime1">
              <a:rPr lang="en-US" smtClean="0"/>
              <a:t>7/10/2019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820875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40C4AFB-3399-4D66-BF8D-1CFDD21FA88D}" type="datetime1">
              <a:rPr lang="en-US" smtClean="0"/>
              <a:t>7/10/2019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567061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de-DE"/>
              <a:t>Mastertitelformat bearbeiten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C922E4-8455-445A-8FD7-D1D7AD2A9C57}" type="datetime1">
              <a:rPr lang="en-US" smtClean="0"/>
              <a:t>7/10/2019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2549631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de-DE"/>
              <a:t>Mastertitelformat bearbeiten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477DD817-9E91-4E2B-9FB8-D7C069456CDF}" type="datetime1">
              <a:rPr lang="en-US" smtClean="0"/>
              <a:t>7/10/2019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912903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0AE392F-689C-4AED-8DC6-3164D0D5E02B}"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37766433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0BA018D-6A90-4DA7-8508-2F1E9EB1FFE1}" type="datetime1">
              <a:rPr lang="en-US" smtClean="0"/>
              <a:t>7/10/2019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3038244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73B0495F-E025-474C-8736-F5433A22E49E}" type="datetime1">
              <a:rPr lang="en-US" smtClean="0"/>
              <a:t>7/10/2019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1090457527"/>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e-DE"/>
              <a:t>Mastertitelformat bearbeiten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3B0495F-E025-474C-8736-F5433A22E49E}" type="datetime1">
              <a:rPr lang="en-US" smtClean="0"/>
              <a:t>7/10/2019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‹Nr.›</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2540198"/>
      </p:ext>
    </p:extLst>
  </p:cSld>
  <p:clrMap bg1="lt1" tx1="dk1" bg2="lt2" tx2="dk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3209156-242F-4B26-8D07-CEB2B68A9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3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 name="Rectangle 6">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EEF5601-A8BC-411D-AA64-3E79320BA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ctrTitle"/>
          </p:nvPr>
        </p:nvSpPr>
        <p:spPr>
          <a:xfrm>
            <a:off x="4776186" y="965200"/>
            <a:ext cx="6989093" cy="4927600"/>
          </a:xfrm>
        </p:spPr>
        <p:txBody>
          <a:bodyPr anchor="ctr">
            <a:normAutofit/>
          </a:bodyPr>
          <a:lstStyle/>
          <a:p>
            <a:r>
              <a:rPr lang="de-DE" sz="2000" dirty="0">
                <a:solidFill>
                  <a:schemeClr val="tx2"/>
                </a:solidFill>
                <a:latin typeface="Bahnschrift" panose="020B0502040204020203" pitchFamily="34" charset="0"/>
              </a:rPr>
              <a:t>Fortbildung für KSL-Mitarbeiter*innen</a:t>
            </a:r>
            <a:br>
              <a:rPr lang="de-DE" sz="2000" dirty="0">
                <a:solidFill>
                  <a:schemeClr val="tx2"/>
                </a:solidFill>
                <a:latin typeface="Bahnschrift" panose="020B0502040204020203" pitchFamily="34" charset="0"/>
              </a:rPr>
            </a:br>
            <a:r>
              <a:rPr lang="de-DE" sz="2000" dirty="0">
                <a:solidFill>
                  <a:schemeClr val="tx2"/>
                </a:solidFill>
                <a:latin typeface="Bahnschrift" panose="020B0502040204020203" pitchFamily="34" charset="0"/>
              </a:rPr>
              <a:t>„Statistik und Datenlage im Hinblick auf die Umsetzung </a:t>
            </a:r>
            <a:br>
              <a:rPr lang="de-DE" sz="2000" dirty="0">
                <a:solidFill>
                  <a:schemeClr val="tx2"/>
                </a:solidFill>
                <a:latin typeface="Bahnschrift" panose="020B0502040204020203" pitchFamily="34" charset="0"/>
              </a:rPr>
            </a:br>
            <a:r>
              <a:rPr lang="de-DE" sz="2000" dirty="0">
                <a:solidFill>
                  <a:schemeClr val="tx2"/>
                </a:solidFill>
                <a:latin typeface="Bahnschrift" panose="020B0502040204020203" pitchFamily="34" charset="0"/>
              </a:rPr>
              <a:t>von Art. 31 UN BRK“</a:t>
            </a:r>
            <a:br>
              <a:rPr lang="de-DE" sz="2000" dirty="0">
                <a:solidFill>
                  <a:schemeClr val="tx2"/>
                </a:solidFill>
                <a:latin typeface="Bahnschrift" panose="020B0502040204020203" pitchFamily="34" charset="0"/>
              </a:rPr>
            </a:br>
            <a:br>
              <a:rPr lang="de-DE" sz="2000" dirty="0">
                <a:solidFill>
                  <a:schemeClr val="tx2"/>
                </a:solidFill>
                <a:latin typeface="Bahnschrift" panose="020B0502040204020203" pitchFamily="34" charset="0"/>
              </a:rPr>
            </a:br>
            <a:br>
              <a:rPr lang="de-DE" sz="2000" dirty="0">
                <a:solidFill>
                  <a:schemeClr val="tx2"/>
                </a:solidFill>
                <a:latin typeface="Bahnschrift" panose="020B0502040204020203" pitchFamily="34" charset="0"/>
              </a:rPr>
            </a:br>
            <a:r>
              <a:rPr lang="de-DE" sz="2600" b="1" dirty="0">
                <a:solidFill>
                  <a:schemeClr val="tx2"/>
                </a:solidFill>
                <a:latin typeface="Bahnschrift" panose="020B0502040204020203" pitchFamily="34" charset="0"/>
              </a:rPr>
              <a:t>Datengenerierung und Datenanalyse </a:t>
            </a:r>
            <a:br>
              <a:rPr lang="de-DE" sz="2600" b="1" dirty="0">
                <a:solidFill>
                  <a:schemeClr val="tx2"/>
                </a:solidFill>
                <a:latin typeface="Bahnschrift" panose="020B0502040204020203" pitchFamily="34" charset="0"/>
              </a:rPr>
            </a:br>
            <a:r>
              <a:rPr lang="de-DE" sz="2600" b="1" dirty="0">
                <a:solidFill>
                  <a:schemeClr val="tx2"/>
                </a:solidFill>
                <a:latin typeface="Bahnschrift" panose="020B0502040204020203" pitchFamily="34" charset="0"/>
              </a:rPr>
              <a:t>am Beispiel der Teilhabeberichterstattung </a:t>
            </a:r>
            <a:br>
              <a:rPr lang="de-DE" sz="2600" b="1" dirty="0">
                <a:solidFill>
                  <a:schemeClr val="tx2"/>
                </a:solidFill>
                <a:latin typeface="Bahnschrift" panose="020B0502040204020203" pitchFamily="34" charset="0"/>
              </a:rPr>
            </a:br>
            <a:r>
              <a:rPr lang="de-DE" sz="2600" b="1" dirty="0">
                <a:solidFill>
                  <a:schemeClr val="tx2"/>
                </a:solidFill>
                <a:latin typeface="Bahnschrift" panose="020B0502040204020203" pitchFamily="34" charset="0"/>
              </a:rPr>
              <a:t>Bund und Land NRW</a:t>
            </a:r>
            <a:br>
              <a:rPr lang="de-DE" sz="2400" b="1" dirty="0">
                <a:solidFill>
                  <a:schemeClr val="tx2"/>
                </a:solidFill>
                <a:latin typeface="Bahnschrift" panose="020B0502040204020203" pitchFamily="34" charset="0"/>
              </a:rPr>
            </a:br>
            <a:br>
              <a:rPr lang="de-DE" sz="2000" b="1" dirty="0">
                <a:solidFill>
                  <a:schemeClr val="tx2"/>
                </a:solidFill>
                <a:latin typeface="Bahnschrift" panose="020B0502040204020203" pitchFamily="34" charset="0"/>
              </a:rPr>
            </a:br>
            <a:br>
              <a:rPr lang="de-DE" sz="2000" b="1" dirty="0">
                <a:solidFill>
                  <a:schemeClr val="tx2"/>
                </a:solidFill>
                <a:latin typeface="Bahnschrift" panose="020B0502040204020203" pitchFamily="34" charset="0"/>
              </a:rPr>
            </a:br>
            <a:br>
              <a:rPr lang="de-DE" sz="2000" b="1" dirty="0">
                <a:solidFill>
                  <a:schemeClr val="tx2"/>
                </a:solidFill>
                <a:latin typeface="Bahnschrift" panose="020B0502040204020203" pitchFamily="34" charset="0"/>
              </a:rPr>
            </a:br>
            <a:r>
              <a:rPr lang="de-DE" sz="2000" dirty="0">
                <a:solidFill>
                  <a:schemeClr val="tx2"/>
                </a:solidFill>
                <a:latin typeface="Bahnschrift" panose="020B0502040204020203" pitchFamily="34" charset="0"/>
              </a:rPr>
              <a:t>Alina Schmitz, M. A. Rehabilitationswissenschaften</a:t>
            </a:r>
            <a:br>
              <a:rPr lang="de-DE" sz="2000" dirty="0">
                <a:solidFill>
                  <a:schemeClr val="tx2"/>
                </a:solidFill>
                <a:latin typeface="Bahnschrift" panose="020B0502040204020203" pitchFamily="34" charset="0"/>
              </a:rPr>
            </a:br>
            <a:r>
              <a:rPr lang="de-DE" sz="2000" dirty="0">
                <a:solidFill>
                  <a:schemeClr val="tx2"/>
                </a:solidFill>
                <a:latin typeface="Bahnschrift" panose="020B0502040204020203" pitchFamily="34" charset="0"/>
              </a:rPr>
              <a:t>ISG Institut für Sozialforschung und Gesellschaftspolitik</a:t>
            </a:r>
            <a:br>
              <a:rPr lang="de-DE" sz="2000" dirty="0">
                <a:solidFill>
                  <a:schemeClr val="tx2"/>
                </a:solidFill>
                <a:latin typeface="Bahnschrift" panose="020B0502040204020203" pitchFamily="34" charset="0"/>
              </a:rPr>
            </a:br>
            <a:br>
              <a:rPr lang="de-DE" sz="2000" dirty="0">
                <a:solidFill>
                  <a:schemeClr val="tx2"/>
                </a:solidFill>
                <a:latin typeface="Bahnschrift" panose="020B0502040204020203" pitchFamily="34" charset="0"/>
              </a:rPr>
            </a:br>
            <a:r>
              <a:rPr lang="de-DE" sz="2000" dirty="0">
                <a:solidFill>
                  <a:schemeClr val="tx2"/>
                </a:solidFill>
                <a:latin typeface="Bahnschrift" panose="020B0502040204020203" pitchFamily="34" charset="0"/>
              </a:rPr>
              <a:t>Vortrag am 6. Juni 2019 in Gelsenkirchen</a:t>
            </a:r>
            <a:br>
              <a:rPr lang="de-DE" sz="2000" dirty="0">
                <a:solidFill>
                  <a:schemeClr val="tx2"/>
                </a:solidFill>
                <a:latin typeface="Bahnschrift" panose="020B0502040204020203" pitchFamily="34" charset="0"/>
              </a:rPr>
            </a:br>
            <a:endParaRPr lang="de-DE" sz="2000" dirty="0">
              <a:solidFill>
                <a:schemeClr val="tx2"/>
              </a:solidFill>
              <a:latin typeface="Bahnschrift" panose="020B0502040204020203" pitchFamily="34" charset="0"/>
            </a:endParaRPr>
          </a:p>
        </p:txBody>
      </p:sp>
    </p:spTree>
    <p:extLst>
      <p:ext uri="{BB962C8B-B14F-4D97-AF65-F5344CB8AC3E}">
        <p14:creationId xmlns:p14="http://schemas.microsoft.com/office/powerpoint/2010/main" val="128257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r>
              <a:rPr lang="de-DE" sz="3200" b="1" dirty="0">
                <a:solidFill>
                  <a:schemeClr val="tx2"/>
                </a:solidFill>
                <a:latin typeface="Bahnschrift" panose="020B0502040204020203" pitchFamily="34" charset="0"/>
              </a:rPr>
              <a:t>Allgemeine Fragestellungen der Fortbildung</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982056" y="2023962"/>
            <a:ext cx="10660116" cy="4254918"/>
          </a:xfrm>
        </p:spPr>
        <p:txBody>
          <a:bodyPr>
            <a:normAutofit/>
          </a:bodyPr>
          <a:lstStyle/>
          <a:p>
            <a:pPr lvl="1"/>
            <a:r>
              <a:rPr lang="de-DE" sz="2000" dirty="0">
                <a:solidFill>
                  <a:schemeClr val="tx2"/>
                </a:solidFill>
                <a:latin typeface="Bahnschrift" panose="020B0502040204020203" pitchFamily="34" charset="0"/>
                <a:sym typeface="Wingdings" panose="05000000000000000000" pitchFamily="2" charset="2"/>
              </a:rPr>
              <a:t>Welche Daten benötigen Staaten zur  Umsetzung der UN BRK?                                                                         Wie können Inklusion und Partizipation geplant und realisiert  werden?</a:t>
            </a:r>
          </a:p>
          <a:p>
            <a:pPr marL="201168" lvl="1" indent="0">
              <a:buNone/>
            </a:pPr>
            <a:endParaRPr lang="de-DE" sz="2000" b="1" dirty="0">
              <a:solidFill>
                <a:schemeClr val="tx2"/>
              </a:solidFill>
              <a:latin typeface="Bahnschrift" panose="020B0502040204020203" pitchFamily="34" charset="0"/>
              <a:sym typeface="Wingdings" panose="05000000000000000000" pitchFamily="2" charset="2"/>
            </a:endParaRPr>
          </a:p>
          <a:p>
            <a:pPr lvl="1"/>
            <a:r>
              <a:rPr lang="de-DE" sz="2000" b="1" dirty="0">
                <a:solidFill>
                  <a:schemeClr val="tx2"/>
                </a:solidFill>
                <a:latin typeface="Bahnschrift" panose="020B0502040204020203" pitchFamily="34" charset="0"/>
                <a:sym typeface="Wingdings" panose="05000000000000000000" pitchFamily="2" charset="2"/>
              </a:rPr>
              <a:t>Woher bekommen Mitglieder der Zivilgesellschaft Daten zur Überprüfung 	</a:t>
            </a:r>
          </a:p>
          <a:p>
            <a:pPr marL="201168" lvl="1" indent="0">
              <a:buNone/>
            </a:pPr>
            <a:r>
              <a:rPr lang="de-DE" sz="2000" b="1" dirty="0">
                <a:solidFill>
                  <a:schemeClr val="tx2"/>
                </a:solidFill>
                <a:latin typeface="Bahnschrift" panose="020B0502040204020203" pitchFamily="34" charset="0"/>
                <a:sym typeface="Wingdings" panose="05000000000000000000" pitchFamily="2" charset="2"/>
              </a:rPr>
              <a:t>    der Umsetzung der UN BRK?</a:t>
            </a:r>
          </a:p>
          <a:p>
            <a:pPr lvl="1"/>
            <a:endParaRPr lang="de-DE" sz="2000" b="1" dirty="0">
              <a:solidFill>
                <a:schemeClr val="tx2"/>
              </a:solidFill>
              <a:latin typeface="Bahnschrift" panose="020B0502040204020203" pitchFamily="34" charset="0"/>
              <a:sym typeface="Wingdings" panose="05000000000000000000" pitchFamily="2" charset="2"/>
            </a:endParaRPr>
          </a:p>
          <a:p>
            <a:pPr lvl="1"/>
            <a:r>
              <a:rPr lang="de-DE" sz="2000" b="1" dirty="0">
                <a:solidFill>
                  <a:schemeClr val="tx2"/>
                </a:solidFill>
                <a:latin typeface="Bahnschrift" panose="020B0502040204020203" pitchFamily="34" charset="0"/>
                <a:sym typeface="Wingdings" panose="05000000000000000000" pitchFamily="2" charset="2"/>
              </a:rPr>
              <a:t>Welche Grundsätze sind im Hinblick auf den richtigen Umgang mit </a:t>
            </a:r>
          </a:p>
          <a:p>
            <a:pPr marL="201168" lvl="1" indent="0">
              <a:buNone/>
            </a:pPr>
            <a:r>
              <a:rPr lang="de-DE" sz="2000" b="1" dirty="0">
                <a:solidFill>
                  <a:schemeClr val="tx2"/>
                </a:solidFill>
                <a:latin typeface="Bahnschrift" panose="020B0502040204020203" pitchFamily="34" charset="0"/>
                <a:sym typeface="Wingdings" panose="05000000000000000000" pitchFamily="2" charset="2"/>
              </a:rPr>
              <a:t>    Daten und Statistiken zu beachten?</a:t>
            </a:r>
          </a:p>
          <a:p>
            <a:pPr lvl="2">
              <a:buFont typeface="Arial" panose="020B0604020202020204" pitchFamily="34" charset="0"/>
              <a:buChar char="•"/>
            </a:pPr>
            <a:endParaRPr lang="de-DE" sz="1300" b="1" dirty="0">
              <a:solidFill>
                <a:schemeClr val="tx2"/>
              </a:solidFill>
              <a:latin typeface="Bahnschrift" panose="020B0502040204020203" pitchFamily="34" charset="0"/>
            </a:endParaRPr>
          </a:p>
          <a:p>
            <a:pPr marL="201168" lvl="1" indent="0">
              <a:buNone/>
            </a:pPr>
            <a:endParaRPr lang="de-DE" sz="1700" b="1" dirty="0">
              <a:solidFill>
                <a:schemeClr val="tx2"/>
              </a:solidFill>
              <a:latin typeface="Bahnschrift" panose="020B0502040204020203" pitchFamily="34" charset="0"/>
            </a:endParaRPr>
          </a:p>
          <a:p>
            <a:pPr marL="0" indent="0">
              <a:buNone/>
            </a:pPr>
            <a:endParaRPr lang="de-DE" dirty="0">
              <a:latin typeface="Bahnschrift" panose="020B0502040204020203" pitchFamily="34" charset="0"/>
            </a:endParaRP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2</a:t>
            </a:fld>
            <a:endParaRPr lang="en-US" dirty="0"/>
          </a:p>
        </p:txBody>
      </p:sp>
    </p:spTree>
    <p:extLst>
      <p:ext uri="{BB962C8B-B14F-4D97-AF65-F5344CB8AC3E}">
        <p14:creationId xmlns:p14="http://schemas.microsoft.com/office/powerpoint/2010/main" val="3194290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7" y="263528"/>
            <a:ext cx="6750987" cy="1450757"/>
          </a:xfrm>
        </p:spPr>
        <p:txBody>
          <a:bodyPr>
            <a:normAutofit/>
          </a:bodyPr>
          <a:lstStyle/>
          <a:p>
            <a:r>
              <a:rPr lang="de-DE" sz="3200" b="1" dirty="0">
                <a:solidFill>
                  <a:schemeClr val="tx2"/>
                </a:solidFill>
                <a:latin typeface="Bahnschrift" panose="020B0502040204020203" pitchFamily="34" charset="0"/>
              </a:rPr>
              <a:t>Inhalt</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1044204" y="2023962"/>
            <a:ext cx="9014196" cy="3845131"/>
          </a:xfrm>
        </p:spPr>
        <p:txBody>
          <a:bodyPr>
            <a:normAutofit/>
          </a:bodyPr>
          <a:lstStyle/>
          <a:p>
            <a:r>
              <a:rPr lang="de-DE" sz="2200" b="1" dirty="0">
                <a:solidFill>
                  <a:schemeClr val="tx2"/>
                </a:solidFill>
                <a:latin typeface="Bahnschrift" panose="020B0502040204020203" pitchFamily="34" charset="0"/>
              </a:rPr>
              <a:t>(1) </a:t>
            </a:r>
            <a:r>
              <a:rPr lang="de-DE" sz="2200" dirty="0">
                <a:solidFill>
                  <a:schemeClr val="tx2"/>
                </a:solidFill>
                <a:latin typeface="Bahnschrift" panose="020B0502040204020203" pitchFamily="34" charset="0"/>
              </a:rPr>
              <a:t>Ziele sozialwissenschaftliche Fragen und Arten von Daten</a:t>
            </a:r>
          </a:p>
          <a:p>
            <a:r>
              <a:rPr lang="de-DE" sz="2200" b="1" dirty="0">
                <a:solidFill>
                  <a:schemeClr val="tx2"/>
                </a:solidFill>
                <a:latin typeface="Bahnschrift" panose="020B0502040204020203" pitchFamily="34" charset="0"/>
              </a:rPr>
              <a:t>(2) </a:t>
            </a:r>
            <a:r>
              <a:rPr lang="de-DE" sz="2200" dirty="0">
                <a:solidFill>
                  <a:schemeClr val="tx2"/>
                </a:solidFill>
                <a:latin typeface="Bahnschrift" panose="020B0502040204020203" pitchFamily="34" charset="0"/>
              </a:rPr>
              <a:t>Grundsätze der Datenerhebung und Auswertung</a:t>
            </a:r>
          </a:p>
          <a:p>
            <a:r>
              <a:rPr lang="de-DE" sz="2200" b="1" dirty="0">
                <a:solidFill>
                  <a:schemeClr val="tx2"/>
                </a:solidFill>
                <a:latin typeface="Bahnschrift" panose="020B0502040204020203" pitchFamily="34" charset="0"/>
              </a:rPr>
              <a:t>(3) </a:t>
            </a:r>
            <a:r>
              <a:rPr lang="de-DE" sz="2200" dirty="0">
                <a:solidFill>
                  <a:schemeClr val="tx2"/>
                </a:solidFill>
                <a:latin typeface="Bahnschrift" panose="020B0502040204020203" pitchFamily="34" charset="0"/>
              </a:rPr>
              <a:t>Beispiele aus dem Teilhabebericht</a:t>
            </a:r>
          </a:p>
          <a:p>
            <a:r>
              <a:rPr lang="de-DE" sz="2200" b="1" dirty="0">
                <a:solidFill>
                  <a:schemeClr val="tx2"/>
                </a:solidFill>
                <a:latin typeface="Bahnschrift" panose="020B0502040204020203" pitchFamily="34" charset="0"/>
              </a:rPr>
              <a:t>(4) </a:t>
            </a:r>
            <a:r>
              <a:rPr lang="de-DE" sz="2200" dirty="0">
                <a:solidFill>
                  <a:schemeClr val="tx2"/>
                </a:solidFill>
                <a:latin typeface="Bahnschrift" panose="020B0502040204020203" pitchFamily="34" charset="0"/>
              </a:rPr>
              <a:t>Literaturtipps zur Vertiefung</a:t>
            </a: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3</a:t>
            </a:fld>
            <a:endParaRPr lang="en-US" dirty="0"/>
          </a:p>
        </p:txBody>
      </p:sp>
    </p:spTree>
    <p:extLst>
      <p:ext uri="{BB962C8B-B14F-4D97-AF65-F5344CB8AC3E}">
        <p14:creationId xmlns:p14="http://schemas.microsoft.com/office/powerpoint/2010/main" val="100774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Sozialwissenschaftliche Studien:</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Ziele und Typologien</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982056" y="2023962"/>
            <a:ext cx="10660116" cy="4254918"/>
          </a:xfrm>
        </p:spPr>
        <p:txBody>
          <a:bodyPr>
            <a:normAutofit/>
          </a:bodyPr>
          <a:lstStyle/>
          <a:p>
            <a:pPr lvl="1"/>
            <a:r>
              <a:rPr lang="de-DE" sz="2000" b="1" dirty="0">
                <a:solidFill>
                  <a:schemeClr val="tx2"/>
                </a:solidFill>
                <a:latin typeface="Bahnschrift" panose="020B0502040204020203" pitchFamily="34" charset="0"/>
              </a:rPr>
              <a:t>Gewinnung systematischer Erkenntnisse über soziale und politische Prozesse</a:t>
            </a:r>
          </a:p>
          <a:p>
            <a:pPr lvl="1"/>
            <a:r>
              <a:rPr lang="de-DE" sz="2000" b="1" dirty="0">
                <a:solidFill>
                  <a:schemeClr val="tx2"/>
                </a:solidFill>
                <a:latin typeface="Bahnschrift" panose="020B0502040204020203" pitchFamily="34" charset="0"/>
              </a:rPr>
              <a:t>Faktengestützte Argumentation statt Spekulation</a:t>
            </a:r>
          </a:p>
          <a:p>
            <a:pPr lvl="2"/>
            <a:endParaRPr lang="de-DE" sz="2000" dirty="0">
              <a:solidFill>
                <a:schemeClr val="tx2"/>
              </a:solidFill>
              <a:latin typeface="Bahnschrift" panose="020B0502040204020203" pitchFamily="34" charset="0"/>
            </a:endParaRPr>
          </a:p>
          <a:p>
            <a:pPr lvl="1"/>
            <a:r>
              <a:rPr lang="de-DE" sz="2000" b="1" dirty="0">
                <a:solidFill>
                  <a:schemeClr val="tx2"/>
                </a:solidFill>
                <a:latin typeface="Bahnschrift" panose="020B0502040204020203" pitchFamily="34" charset="0"/>
              </a:rPr>
              <a:t>Untersuchungsziele</a:t>
            </a:r>
          </a:p>
          <a:p>
            <a:pPr lvl="2"/>
            <a:r>
              <a:rPr lang="de-DE" sz="2000" dirty="0">
                <a:solidFill>
                  <a:schemeClr val="tx2"/>
                </a:solidFill>
                <a:latin typeface="Bahnschrift" panose="020B0502040204020203" pitchFamily="34" charset="0"/>
              </a:rPr>
              <a:t>Exploration (Annäherung und Hypothesengenerierung)</a:t>
            </a:r>
          </a:p>
          <a:p>
            <a:pPr lvl="2"/>
            <a:r>
              <a:rPr lang="de-DE" sz="2000" dirty="0">
                <a:solidFill>
                  <a:schemeClr val="tx2"/>
                </a:solidFill>
                <a:latin typeface="Bahnschrift" panose="020B0502040204020203" pitchFamily="34" charset="0"/>
              </a:rPr>
              <a:t>Deskription (Beschreibung) </a:t>
            </a:r>
            <a:r>
              <a:rPr lang="de-DE" sz="2000" b="1" dirty="0">
                <a:solidFill>
                  <a:srgbClr val="C00000"/>
                </a:solidFill>
                <a:latin typeface="Bahnschrift" panose="020B0502040204020203" pitchFamily="34" charset="0"/>
                <a:sym typeface="Wingdings" panose="05000000000000000000" pitchFamily="2" charset="2"/>
              </a:rPr>
              <a:t> Teilhabebericht !</a:t>
            </a:r>
            <a:endParaRPr lang="de-DE" sz="2000" b="1" dirty="0">
              <a:solidFill>
                <a:srgbClr val="C00000"/>
              </a:solidFill>
              <a:latin typeface="Bahnschrift" panose="020B0502040204020203" pitchFamily="34" charset="0"/>
            </a:endParaRPr>
          </a:p>
          <a:p>
            <a:pPr lvl="2"/>
            <a:r>
              <a:rPr lang="de-DE" sz="2000" dirty="0">
                <a:solidFill>
                  <a:schemeClr val="tx2"/>
                </a:solidFill>
                <a:latin typeface="Bahnschrift" panose="020B0502040204020203" pitchFamily="34" charset="0"/>
              </a:rPr>
              <a:t>Prüfung von Hypothesen und Theorien</a:t>
            </a:r>
          </a:p>
          <a:p>
            <a:pPr lvl="2"/>
            <a:r>
              <a:rPr lang="de-DE" sz="2000" dirty="0">
                <a:solidFill>
                  <a:schemeClr val="tx2"/>
                </a:solidFill>
                <a:latin typeface="Bahnschrift" panose="020B0502040204020203" pitchFamily="34" charset="0"/>
              </a:rPr>
              <a:t>Evaluation </a:t>
            </a:r>
            <a:endParaRPr lang="de-DE" sz="2000" dirty="0">
              <a:latin typeface="Bahnschrift" panose="020B0502040204020203" pitchFamily="34" charset="0"/>
            </a:endParaRP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4</a:t>
            </a:fld>
            <a:endParaRPr lang="en-US" dirty="0"/>
          </a:p>
        </p:txBody>
      </p:sp>
    </p:spTree>
    <p:extLst>
      <p:ext uri="{BB962C8B-B14F-4D97-AF65-F5344CB8AC3E}">
        <p14:creationId xmlns:p14="http://schemas.microsoft.com/office/powerpoint/2010/main" val="2526571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Qualitative und quantitative Forschungsdesigns:</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Verschiedene Vorgehensweisen und Ziele</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982056" y="2023962"/>
            <a:ext cx="10660116" cy="4254918"/>
          </a:xfrm>
        </p:spPr>
        <p:txBody>
          <a:bodyPr>
            <a:normAutofit/>
          </a:bodyPr>
          <a:lstStyle/>
          <a:p>
            <a:pPr lvl="1"/>
            <a:r>
              <a:rPr lang="de-DE" sz="2000" b="1" dirty="0">
                <a:solidFill>
                  <a:schemeClr val="tx2"/>
                </a:solidFill>
                <a:latin typeface="Bahnschrift" panose="020B0502040204020203" pitchFamily="34" charset="0"/>
              </a:rPr>
              <a:t>Qualitative Sozialforschung</a:t>
            </a:r>
          </a:p>
          <a:p>
            <a:pPr lvl="2"/>
            <a:r>
              <a:rPr lang="de-DE" sz="2000" dirty="0">
                <a:solidFill>
                  <a:schemeClr val="tx2"/>
                </a:solidFill>
                <a:latin typeface="Bahnschrift" panose="020B0502040204020203" pitchFamily="34" charset="0"/>
              </a:rPr>
              <a:t>Auskunft über Qualität von sozialen Phänomenen und Wirkungsmechanismen</a:t>
            </a:r>
          </a:p>
          <a:p>
            <a:pPr lvl="2"/>
            <a:r>
              <a:rPr lang="de-DE" sz="2000" dirty="0">
                <a:solidFill>
                  <a:schemeClr val="tx2"/>
                </a:solidFill>
                <a:latin typeface="Bahnschrift" panose="020B0502040204020203" pitchFamily="34" charset="0"/>
              </a:rPr>
              <a:t>meist keine Standardisierung und Offenheit </a:t>
            </a:r>
            <a:r>
              <a:rPr lang="de-DE" sz="2000" dirty="0" err="1">
                <a:solidFill>
                  <a:schemeClr val="tx2"/>
                </a:solidFill>
                <a:latin typeface="Bahnschrift" panose="020B0502040204020203" pitchFamily="34" charset="0"/>
              </a:rPr>
              <a:t>ggnü</a:t>
            </a:r>
            <a:r>
              <a:rPr lang="de-DE" sz="2000" dirty="0">
                <a:solidFill>
                  <a:schemeClr val="tx2"/>
                </a:solidFill>
                <a:latin typeface="Bahnschrift" panose="020B0502040204020203" pitchFamily="34" charset="0"/>
              </a:rPr>
              <a:t>. Forschungsgegenstand</a:t>
            </a:r>
          </a:p>
          <a:p>
            <a:pPr lvl="2"/>
            <a:r>
              <a:rPr lang="de-DE" sz="2000" b="1" dirty="0">
                <a:solidFill>
                  <a:schemeClr val="tx2"/>
                </a:solidFill>
                <a:latin typeface="Bahnschrift" panose="020B0502040204020203" pitchFamily="34" charset="0"/>
              </a:rPr>
              <a:t>Material: </a:t>
            </a:r>
            <a:r>
              <a:rPr lang="de-DE" sz="2000" dirty="0">
                <a:solidFill>
                  <a:schemeClr val="tx2"/>
                </a:solidFill>
                <a:latin typeface="Bahnschrift" panose="020B0502040204020203" pitchFamily="34" charset="0"/>
              </a:rPr>
              <a:t>Interviews, Gruppendiskussionen, Beobachtungen</a:t>
            </a:r>
          </a:p>
          <a:p>
            <a:pPr lvl="2"/>
            <a:endParaRPr lang="de-DE" sz="2000" dirty="0">
              <a:solidFill>
                <a:schemeClr val="tx2"/>
              </a:solidFill>
              <a:latin typeface="Bahnschrift" panose="020B0502040204020203" pitchFamily="34" charset="0"/>
            </a:endParaRPr>
          </a:p>
          <a:p>
            <a:pPr lvl="1"/>
            <a:r>
              <a:rPr lang="de-DE" sz="2000" b="1" dirty="0">
                <a:solidFill>
                  <a:schemeClr val="tx2"/>
                </a:solidFill>
                <a:latin typeface="Bahnschrift" panose="020B0502040204020203" pitchFamily="34" charset="0"/>
              </a:rPr>
              <a:t>Quantitative Sozialforschung</a:t>
            </a:r>
            <a:r>
              <a:rPr lang="de-DE" sz="2000" b="1" dirty="0">
                <a:solidFill>
                  <a:srgbClr val="C00000"/>
                </a:solidFill>
                <a:latin typeface="Bahnschrift" panose="020B0502040204020203" pitchFamily="34" charset="0"/>
              </a:rPr>
              <a:t> </a:t>
            </a:r>
            <a:r>
              <a:rPr lang="de-DE" sz="2000" b="1" dirty="0">
                <a:solidFill>
                  <a:srgbClr val="C00000"/>
                </a:solidFill>
                <a:latin typeface="Bahnschrift" panose="020B0502040204020203" pitchFamily="34" charset="0"/>
                <a:sym typeface="Wingdings" panose="05000000000000000000" pitchFamily="2" charset="2"/>
              </a:rPr>
              <a:t> Teilhabebericht !</a:t>
            </a:r>
            <a:endParaRPr lang="de-DE" sz="2000" b="1" dirty="0">
              <a:solidFill>
                <a:srgbClr val="C00000"/>
              </a:solidFill>
              <a:latin typeface="Bahnschrift" panose="020B0502040204020203" pitchFamily="34" charset="0"/>
            </a:endParaRPr>
          </a:p>
          <a:p>
            <a:pPr lvl="2"/>
            <a:r>
              <a:rPr lang="de-DE" sz="2000" dirty="0">
                <a:solidFill>
                  <a:schemeClr val="tx2"/>
                </a:solidFill>
                <a:latin typeface="Bahnschrift" panose="020B0502040204020203" pitchFamily="34" charset="0"/>
              </a:rPr>
              <a:t>Exploration, Deskription und Hypothesentest</a:t>
            </a:r>
          </a:p>
          <a:p>
            <a:pPr lvl="2"/>
            <a:r>
              <a:rPr lang="de-DE" sz="2000" dirty="0">
                <a:solidFill>
                  <a:schemeClr val="tx2"/>
                </a:solidFill>
                <a:latin typeface="Bahnschrift" panose="020B0502040204020203" pitchFamily="34" charset="0"/>
              </a:rPr>
              <a:t>standardisierte Erhebung und statistische Analyse</a:t>
            </a:r>
          </a:p>
          <a:p>
            <a:pPr lvl="2"/>
            <a:r>
              <a:rPr lang="de-DE" sz="2000" b="1" dirty="0">
                <a:solidFill>
                  <a:schemeClr val="tx2"/>
                </a:solidFill>
                <a:latin typeface="Bahnschrift" panose="020B0502040204020203" pitchFamily="34" charset="0"/>
              </a:rPr>
              <a:t>Material: </a:t>
            </a:r>
            <a:r>
              <a:rPr lang="de-DE" sz="2000" dirty="0">
                <a:solidFill>
                  <a:schemeClr val="tx2"/>
                </a:solidFill>
                <a:latin typeface="Bahnschrift" panose="020B0502040204020203" pitchFamily="34" charset="0"/>
              </a:rPr>
              <a:t>Numerische Daten </a:t>
            </a:r>
          </a:p>
          <a:p>
            <a:pPr marL="0" indent="0">
              <a:buNone/>
            </a:pPr>
            <a:endParaRPr lang="de-DE" dirty="0">
              <a:latin typeface="Bahnschrift" panose="020B0502040204020203" pitchFamily="34" charset="0"/>
            </a:endParaRP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5</a:t>
            </a:fld>
            <a:endParaRPr lang="en-US" dirty="0"/>
          </a:p>
        </p:txBody>
      </p:sp>
    </p:spTree>
    <p:extLst>
      <p:ext uri="{BB962C8B-B14F-4D97-AF65-F5344CB8AC3E}">
        <p14:creationId xmlns:p14="http://schemas.microsoft.com/office/powerpoint/2010/main" val="2565681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6</a:t>
            </a:fld>
            <a:endParaRPr lang="en-US" dirty="0"/>
          </a:p>
        </p:txBody>
      </p:sp>
      <p:sp>
        <p:nvSpPr>
          <p:cNvPr id="5" name="Rechteck 4">
            <a:extLst>
              <a:ext uri="{FF2B5EF4-FFF2-40B4-BE49-F238E27FC236}">
                <a16:creationId xmlns:a16="http://schemas.microsoft.com/office/drawing/2014/main" id="{63F7873F-C46F-4DE9-B102-FECEC39F3207}"/>
              </a:ext>
            </a:extLst>
          </p:cNvPr>
          <p:cNvSpPr/>
          <p:nvPr/>
        </p:nvSpPr>
        <p:spPr>
          <a:xfrm>
            <a:off x="7899654" y="5602526"/>
            <a:ext cx="2802370" cy="400110"/>
          </a:xfrm>
          <a:prstGeom prst="rect">
            <a:avLst/>
          </a:prstGeom>
        </p:spPr>
        <p:txBody>
          <a:bodyPr wrap="none">
            <a:spAutoFit/>
          </a:bodyPr>
          <a:lstStyle/>
          <a:p>
            <a:pPr lvl="1"/>
            <a:r>
              <a:rPr lang="de-DE" sz="2000" b="1" dirty="0">
                <a:solidFill>
                  <a:srgbClr val="C00000"/>
                </a:solidFill>
                <a:latin typeface="Bahnschrift" panose="020B0502040204020203" pitchFamily="34" charset="0"/>
                <a:sym typeface="Wingdings" panose="05000000000000000000" pitchFamily="2" charset="2"/>
              </a:rPr>
              <a:t> Teilhabebericht !</a:t>
            </a:r>
            <a:endParaRPr lang="de-DE" sz="2000" b="1" dirty="0">
              <a:solidFill>
                <a:srgbClr val="C00000"/>
              </a:solidFill>
              <a:latin typeface="Bahnschrift" panose="020B0502040204020203" pitchFamily="34" charset="0"/>
            </a:endParaRPr>
          </a:p>
        </p:txBody>
      </p:sp>
      <p:sp>
        <p:nvSpPr>
          <p:cNvPr id="2" name="Rechteck 1">
            <a:extLst>
              <a:ext uri="{FF2B5EF4-FFF2-40B4-BE49-F238E27FC236}">
                <a16:creationId xmlns:a16="http://schemas.microsoft.com/office/drawing/2014/main" id="{B28E134F-52AF-41DE-A029-EDDABF15D5A1}"/>
              </a:ext>
            </a:extLst>
          </p:cNvPr>
          <p:cNvSpPr/>
          <p:nvPr/>
        </p:nvSpPr>
        <p:spPr>
          <a:xfrm>
            <a:off x="2093658" y="5602526"/>
            <a:ext cx="2802370" cy="400110"/>
          </a:xfrm>
          <a:prstGeom prst="rect">
            <a:avLst/>
          </a:prstGeom>
        </p:spPr>
        <p:txBody>
          <a:bodyPr wrap="none">
            <a:spAutoFit/>
          </a:bodyPr>
          <a:lstStyle/>
          <a:p>
            <a:pPr lvl="1"/>
            <a:r>
              <a:rPr lang="de-DE" sz="2000" b="1" dirty="0">
                <a:solidFill>
                  <a:srgbClr val="C00000"/>
                </a:solidFill>
                <a:latin typeface="Bahnschrift" panose="020B0502040204020203" pitchFamily="34" charset="0"/>
                <a:sym typeface="Wingdings" panose="05000000000000000000" pitchFamily="2" charset="2"/>
              </a:rPr>
              <a:t> Teilhabebericht !</a:t>
            </a:r>
            <a:endParaRPr lang="de-DE" sz="2000" b="1" dirty="0">
              <a:solidFill>
                <a:srgbClr val="C00000"/>
              </a:solidFill>
              <a:latin typeface="Bahnschrift" panose="020B0502040204020203" pitchFamily="34" charset="0"/>
            </a:endParaRPr>
          </a:p>
        </p:txBody>
      </p:sp>
      <p:sp>
        <p:nvSpPr>
          <p:cNvPr id="11" name="Inhaltsplatzhalter 10">
            <a:extLst>
              <a:ext uri="{FF2B5EF4-FFF2-40B4-BE49-F238E27FC236}">
                <a16:creationId xmlns:a16="http://schemas.microsoft.com/office/drawing/2014/main" id="{5EF3AC42-D14A-4435-8DD1-6171EA525099}"/>
              </a:ext>
              <a:ext uri="{C183D7F6-B498-43B3-948B-1728B52AA6E4}">
                <adec:decorative xmlns:adec="http://schemas.microsoft.com/office/drawing/2017/decorative" val="1"/>
              </a:ext>
            </a:extLst>
          </p:cNvPr>
          <p:cNvSpPr>
            <a:spLocks noGrp="1"/>
          </p:cNvSpPr>
          <p:nvPr>
            <p:ph idx="1"/>
          </p:nvPr>
        </p:nvSpPr>
        <p:spPr>
          <a:xfrm>
            <a:off x="982056" y="2023962"/>
            <a:ext cx="10660116" cy="4254918"/>
          </a:xfrm>
        </p:spPr>
        <p:txBody>
          <a:bodyPr>
            <a:normAutofit/>
          </a:bodyPr>
          <a:lstStyle/>
          <a:p>
            <a:pPr lvl="2">
              <a:buFont typeface="Arial" panose="020B0604020202020204" pitchFamily="34" charset="0"/>
              <a:buChar char="•"/>
            </a:pPr>
            <a:endParaRPr lang="de-DE" sz="1300" b="1" dirty="0">
              <a:solidFill>
                <a:schemeClr val="tx2"/>
              </a:solidFill>
              <a:latin typeface="Bahnschrift" panose="020B0502040204020203" pitchFamily="34" charset="0"/>
            </a:endParaRPr>
          </a:p>
          <a:p>
            <a:pPr marL="201168" lvl="1" indent="0">
              <a:buNone/>
            </a:pPr>
            <a:endParaRPr lang="de-DE" sz="1700" b="1" dirty="0">
              <a:solidFill>
                <a:schemeClr val="tx2"/>
              </a:solidFill>
              <a:latin typeface="Bahnschrift" panose="020B0502040204020203" pitchFamily="34" charset="0"/>
            </a:endParaRPr>
          </a:p>
          <a:p>
            <a:pPr marL="0" indent="0">
              <a:buNone/>
            </a:pPr>
            <a:endParaRPr lang="de-DE" dirty="0">
              <a:latin typeface="Bahnschrift" panose="020B0502040204020203" pitchFamily="34" charset="0"/>
            </a:endParaRPr>
          </a:p>
        </p:txBody>
      </p:sp>
      <p:graphicFrame>
        <p:nvGraphicFramePr>
          <p:cNvPr id="3" name="Tabelle 2">
            <a:extLst>
              <a:ext uri="{FF2B5EF4-FFF2-40B4-BE49-F238E27FC236}">
                <a16:creationId xmlns:a16="http://schemas.microsoft.com/office/drawing/2014/main" id="{7C4CE454-EA53-40A8-AB55-9A941D9420D8}"/>
              </a:ext>
            </a:extLst>
          </p:cNvPr>
          <p:cNvGraphicFramePr>
            <a:graphicFrameLocks noGrp="1"/>
          </p:cNvGraphicFramePr>
          <p:nvPr/>
        </p:nvGraphicFramePr>
        <p:xfrm>
          <a:off x="1082089" y="2023962"/>
          <a:ext cx="9970608" cy="3517232"/>
        </p:xfrm>
        <a:graphic>
          <a:graphicData uri="http://schemas.openxmlformats.org/drawingml/2006/table">
            <a:tbl>
              <a:tblPr firstRow="1" bandRow="1">
                <a:tableStyleId>{5C22544A-7EE6-4342-B048-85BDC9FD1C3A}</a:tableStyleId>
              </a:tblPr>
              <a:tblGrid>
                <a:gridCol w="1473542">
                  <a:extLst>
                    <a:ext uri="{9D8B030D-6E8A-4147-A177-3AD203B41FA5}">
                      <a16:colId xmlns:a16="http://schemas.microsoft.com/office/drawing/2014/main" val="2063638793"/>
                    </a:ext>
                  </a:extLst>
                </a:gridCol>
                <a:gridCol w="2930769">
                  <a:extLst>
                    <a:ext uri="{9D8B030D-6E8A-4147-A177-3AD203B41FA5}">
                      <a16:colId xmlns:a16="http://schemas.microsoft.com/office/drawing/2014/main" val="534764477"/>
                    </a:ext>
                  </a:extLst>
                </a:gridCol>
                <a:gridCol w="2790092">
                  <a:extLst>
                    <a:ext uri="{9D8B030D-6E8A-4147-A177-3AD203B41FA5}">
                      <a16:colId xmlns:a16="http://schemas.microsoft.com/office/drawing/2014/main" val="4009245800"/>
                    </a:ext>
                  </a:extLst>
                </a:gridCol>
                <a:gridCol w="2776205">
                  <a:extLst>
                    <a:ext uri="{9D8B030D-6E8A-4147-A177-3AD203B41FA5}">
                      <a16:colId xmlns:a16="http://schemas.microsoft.com/office/drawing/2014/main" val="829646461"/>
                    </a:ext>
                  </a:extLst>
                </a:gridCol>
              </a:tblGrid>
              <a:tr h="626495">
                <a:tc>
                  <a:txBody>
                    <a:bodyPr/>
                    <a:lstStyle/>
                    <a:p>
                      <a:endParaRPr lang="de-DE" dirty="0">
                        <a:latin typeface="Bahnschrift" panose="020B0502040204020203" pitchFamily="34" charset="0"/>
                      </a:endParaRPr>
                    </a:p>
                  </a:txBody>
                  <a:tcPr/>
                </a:tc>
                <a:tc>
                  <a:txBody>
                    <a:bodyPr/>
                    <a:lstStyle/>
                    <a:p>
                      <a:r>
                        <a:rPr lang="de-DE" dirty="0">
                          <a:latin typeface="Bahnschrift" panose="020B0502040204020203" pitchFamily="34" charset="0"/>
                        </a:rPr>
                        <a:t>Prozessproduzierte Daten</a:t>
                      </a:r>
                    </a:p>
                  </a:txBody>
                  <a:tcPr/>
                </a:tc>
                <a:tc>
                  <a:txBody>
                    <a:bodyPr/>
                    <a:lstStyle/>
                    <a:p>
                      <a:r>
                        <a:rPr lang="de-DE" dirty="0">
                          <a:latin typeface="Bahnschrift" panose="020B0502040204020203" pitchFamily="34" charset="0"/>
                        </a:rPr>
                        <a:t>Befragung:</a:t>
                      </a:r>
                    </a:p>
                    <a:p>
                      <a:r>
                        <a:rPr lang="de-DE" dirty="0">
                          <a:latin typeface="Bahnschrift" panose="020B0502040204020203" pitchFamily="34" charset="0"/>
                        </a:rPr>
                        <a:t>Vollerhebung</a:t>
                      </a:r>
                    </a:p>
                  </a:txBody>
                  <a:tcPr/>
                </a:tc>
                <a:tc>
                  <a:txBody>
                    <a:bodyPr/>
                    <a:lstStyle/>
                    <a:p>
                      <a:r>
                        <a:rPr lang="de-DE" dirty="0">
                          <a:latin typeface="Bahnschrift" panose="020B0502040204020203" pitchFamily="34" charset="0"/>
                        </a:rPr>
                        <a:t>Befragung:</a:t>
                      </a:r>
                      <a:br>
                        <a:rPr lang="de-DE" dirty="0">
                          <a:latin typeface="Bahnschrift" panose="020B0502040204020203" pitchFamily="34" charset="0"/>
                        </a:rPr>
                      </a:br>
                      <a:r>
                        <a:rPr lang="de-DE" dirty="0">
                          <a:latin typeface="Bahnschrift" panose="020B0502040204020203" pitchFamily="34" charset="0"/>
                        </a:rPr>
                        <a:t>Stichprobe</a:t>
                      </a:r>
                    </a:p>
                  </a:txBody>
                  <a:tcPr/>
                </a:tc>
                <a:extLst>
                  <a:ext uri="{0D108BD9-81ED-4DB2-BD59-A6C34878D82A}">
                    <a16:rowId xmlns:a16="http://schemas.microsoft.com/office/drawing/2014/main" val="933340590"/>
                  </a:ext>
                </a:extLst>
              </a:tr>
              <a:tr h="719288">
                <a:tc>
                  <a:txBody>
                    <a:bodyPr/>
                    <a:lstStyle/>
                    <a:p>
                      <a:r>
                        <a:rPr lang="de-DE" b="1" dirty="0">
                          <a:latin typeface="Bahnschrift" panose="020B0502040204020203" pitchFamily="34" charset="0"/>
                        </a:rPr>
                        <a:t>Daten-generierung</a:t>
                      </a:r>
                    </a:p>
                  </a:txBody>
                  <a:tcPr/>
                </a:tc>
                <a:tc>
                  <a:txBody>
                    <a:bodyPr/>
                    <a:lstStyle/>
                    <a:p>
                      <a:r>
                        <a:rPr lang="de-DE" dirty="0">
                          <a:latin typeface="Bahnschrift" panose="020B0502040204020203" pitchFamily="34" charset="0"/>
                        </a:rPr>
                        <a:t>Grundgesamtheit wird </a:t>
                      </a:r>
                      <a:r>
                        <a:rPr lang="de-DE" u="sng" dirty="0">
                          <a:latin typeface="Bahnschrift" panose="020B0502040204020203" pitchFamily="34" charset="0"/>
                        </a:rPr>
                        <a:t>vollständig</a:t>
                      </a:r>
                      <a:r>
                        <a:rPr lang="de-DE" dirty="0">
                          <a:latin typeface="Bahnschrift" panose="020B0502040204020203" pitchFamily="34" charset="0"/>
                        </a:rPr>
                        <a:t> erhoben</a:t>
                      </a:r>
                    </a:p>
                  </a:txBody>
                  <a:tcPr/>
                </a:tc>
                <a:tc>
                  <a:txBody>
                    <a:bodyPr/>
                    <a:lstStyle/>
                    <a:p>
                      <a:r>
                        <a:rPr lang="de-DE" dirty="0">
                          <a:latin typeface="Bahnschrift" panose="020B0502040204020203" pitchFamily="34" charset="0"/>
                        </a:rPr>
                        <a:t>Grundgesamtheit  wird </a:t>
                      </a:r>
                      <a:r>
                        <a:rPr lang="de-DE" u="sng" dirty="0">
                          <a:latin typeface="Bahnschrift" panose="020B0502040204020203" pitchFamily="34" charset="0"/>
                        </a:rPr>
                        <a:t>vollständig</a:t>
                      </a:r>
                      <a:r>
                        <a:rPr lang="de-DE" dirty="0">
                          <a:latin typeface="Bahnschrift" panose="020B0502040204020203" pitchFamily="34" charset="0"/>
                        </a:rPr>
                        <a:t> erhoben</a:t>
                      </a:r>
                    </a:p>
                  </a:txBody>
                  <a:tcPr/>
                </a:tc>
                <a:tc>
                  <a:txBody>
                    <a:bodyPr/>
                    <a:lstStyle/>
                    <a:p>
                      <a:r>
                        <a:rPr lang="de-DE" dirty="0">
                          <a:latin typeface="Bahnschrift" panose="020B0502040204020203" pitchFamily="34" charset="0"/>
                        </a:rPr>
                        <a:t>Grundgesamtheit wird </a:t>
                      </a:r>
                      <a:r>
                        <a:rPr lang="de-DE" u="sng" dirty="0">
                          <a:latin typeface="Bahnschrift" panose="020B0502040204020203" pitchFamily="34" charset="0"/>
                        </a:rPr>
                        <a:t>teilweise</a:t>
                      </a:r>
                      <a:r>
                        <a:rPr lang="de-DE" dirty="0">
                          <a:latin typeface="Bahnschrift" panose="020B0502040204020203" pitchFamily="34" charset="0"/>
                        </a:rPr>
                        <a:t> erhoben</a:t>
                      </a:r>
                    </a:p>
                  </a:txBody>
                  <a:tcPr/>
                </a:tc>
                <a:extLst>
                  <a:ext uri="{0D108BD9-81ED-4DB2-BD59-A6C34878D82A}">
                    <a16:rowId xmlns:a16="http://schemas.microsoft.com/office/drawing/2014/main" val="2676314323"/>
                  </a:ext>
                </a:extLst>
              </a:tr>
              <a:tr h="719288">
                <a:tc>
                  <a:txBody>
                    <a:bodyPr/>
                    <a:lstStyle/>
                    <a:p>
                      <a:r>
                        <a:rPr lang="de-DE" b="1" dirty="0">
                          <a:latin typeface="Bahnschrift" panose="020B0502040204020203" pitchFamily="34" charset="0"/>
                        </a:rPr>
                        <a:t>Beispiel</a:t>
                      </a:r>
                    </a:p>
                  </a:txBody>
                  <a:tcPr/>
                </a:tc>
                <a:tc>
                  <a:txBody>
                    <a:bodyPr/>
                    <a:lstStyle/>
                    <a:p>
                      <a:r>
                        <a:rPr lang="de-DE" dirty="0">
                          <a:latin typeface="Bahnschrift" panose="020B0502040204020203" pitchFamily="34" charset="0"/>
                        </a:rPr>
                        <a:t>Arbeitslosenstatistik der Bundesagentur für Arbeit</a:t>
                      </a:r>
                    </a:p>
                  </a:txBody>
                  <a:tcPr/>
                </a:tc>
                <a:tc>
                  <a:txBody>
                    <a:bodyPr/>
                    <a:lstStyle/>
                    <a:p>
                      <a:r>
                        <a:rPr lang="de-DE" dirty="0">
                          <a:latin typeface="Bahnschrift" panose="020B0502040204020203" pitchFamily="34" charset="0"/>
                        </a:rPr>
                        <a:t>Befragung aller KSL-Mitarbeiter*innen</a:t>
                      </a:r>
                    </a:p>
                  </a:txBody>
                  <a:tcPr/>
                </a:tc>
                <a:tc>
                  <a:txBody>
                    <a:bodyPr/>
                    <a:lstStyle/>
                    <a:p>
                      <a:r>
                        <a:rPr lang="de-DE" dirty="0">
                          <a:latin typeface="Bahnschrift" panose="020B0502040204020203" pitchFamily="34" charset="0"/>
                        </a:rPr>
                        <a:t>Sozio-ökonomisches Panel des DIW</a:t>
                      </a:r>
                    </a:p>
                  </a:txBody>
                  <a:tcPr/>
                </a:tc>
                <a:extLst>
                  <a:ext uri="{0D108BD9-81ED-4DB2-BD59-A6C34878D82A}">
                    <a16:rowId xmlns:a16="http://schemas.microsoft.com/office/drawing/2014/main" val="474444703"/>
                  </a:ext>
                </a:extLst>
              </a:tr>
              <a:tr h="719288">
                <a:tc>
                  <a:txBody>
                    <a:bodyPr/>
                    <a:lstStyle/>
                    <a:p>
                      <a:r>
                        <a:rPr lang="de-DE" b="1">
                          <a:latin typeface="Bahnschrift" panose="020B0502040204020203" pitchFamily="34" charset="0"/>
                        </a:rPr>
                        <a:t>Vorteile</a:t>
                      </a:r>
                      <a:endParaRPr lang="de-DE" b="1" dirty="0">
                        <a:latin typeface="Bahnschrift" panose="020B0502040204020203" pitchFamily="34" charset="0"/>
                      </a:endParaRPr>
                    </a:p>
                  </a:txBody>
                  <a:tcPr/>
                </a:tc>
                <a:tc>
                  <a:txBody>
                    <a:bodyPr/>
                    <a:lstStyle/>
                    <a:p>
                      <a:r>
                        <a:rPr lang="de-DE">
                          <a:latin typeface="Bahnschrift" panose="020B0502040204020203" pitchFamily="34" charset="0"/>
                        </a:rPr>
                        <a:t>Kein Schluss auf Grundgesamtheit nötig</a:t>
                      </a:r>
                      <a:endParaRPr lang="de-DE" dirty="0">
                        <a:latin typeface="Bahnschrift" panose="020B0502040204020203" pitchFamily="34" charset="0"/>
                      </a:endParaRPr>
                    </a:p>
                  </a:txBody>
                  <a:tcPr/>
                </a:tc>
                <a:tc>
                  <a:txBody>
                    <a:bodyPr/>
                    <a:lstStyle/>
                    <a:p>
                      <a:r>
                        <a:rPr lang="de-DE">
                          <a:latin typeface="Bahnschrift" panose="020B0502040204020203" pitchFamily="34" charset="0"/>
                        </a:rPr>
                        <a:t>Kein Schluss auf Grundgesamtheit nötig</a:t>
                      </a:r>
                      <a:endParaRPr lang="de-DE" dirty="0">
                        <a:latin typeface="Bahnschrift" panose="020B0502040204020203" pitchFamily="34" charset="0"/>
                      </a:endParaRPr>
                    </a:p>
                  </a:txBody>
                  <a:tcPr/>
                </a:tc>
                <a:tc>
                  <a:txBody>
                    <a:bodyPr/>
                    <a:lstStyle/>
                    <a:p>
                      <a:r>
                        <a:rPr lang="de-DE">
                          <a:latin typeface="Bahnschrift" panose="020B0502040204020203" pitchFamily="34" charset="0"/>
                        </a:rPr>
                        <a:t>Kostengünstiger und rascher als Vollerhebung</a:t>
                      </a:r>
                      <a:endParaRPr lang="de-DE" dirty="0">
                        <a:latin typeface="Bahnschrift" panose="020B0502040204020203" pitchFamily="34" charset="0"/>
                      </a:endParaRPr>
                    </a:p>
                  </a:txBody>
                  <a:tcPr/>
                </a:tc>
                <a:extLst>
                  <a:ext uri="{0D108BD9-81ED-4DB2-BD59-A6C34878D82A}">
                    <a16:rowId xmlns:a16="http://schemas.microsoft.com/office/drawing/2014/main" val="2002773729"/>
                  </a:ext>
                </a:extLst>
              </a:tr>
              <a:tr h="719288">
                <a:tc>
                  <a:txBody>
                    <a:bodyPr/>
                    <a:lstStyle/>
                    <a:p>
                      <a:r>
                        <a:rPr lang="de-DE" b="1">
                          <a:latin typeface="Bahnschrift" panose="020B0502040204020203" pitchFamily="34" charset="0"/>
                        </a:rPr>
                        <a:t>Nachteile</a:t>
                      </a:r>
                      <a:endParaRPr lang="de-DE" b="1" dirty="0">
                        <a:latin typeface="Bahnschrift" panose="020B0502040204020203" pitchFamily="34" charset="0"/>
                      </a:endParaRPr>
                    </a:p>
                  </a:txBody>
                  <a:tcPr/>
                </a:tc>
                <a:tc>
                  <a:txBody>
                    <a:bodyPr/>
                    <a:lstStyle/>
                    <a:p>
                      <a:r>
                        <a:rPr lang="de-DE">
                          <a:latin typeface="Bahnschrift" panose="020B0502040204020203" pitchFamily="34" charset="0"/>
                        </a:rPr>
                        <a:t>kein Einfluss auf „Informationsgehalt“</a:t>
                      </a:r>
                      <a:endParaRPr lang="de-DE" dirty="0">
                        <a:latin typeface="Bahnschrift" panose="020B0502040204020203" pitchFamily="34" charset="0"/>
                      </a:endParaRPr>
                    </a:p>
                  </a:txBody>
                  <a:tcPr/>
                </a:tc>
                <a:tc>
                  <a:txBody>
                    <a:bodyPr/>
                    <a:lstStyle/>
                    <a:p>
                      <a:r>
                        <a:rPr lang="de-DE" dirty="0">
                          <a:latin typeface="Bahnschrift" panose="020B0502040204020203" pitchFamily="34" charset="0"/>
                        </a:rPr>
                        <a:t>ggf. hohe Kosten und                 hoher Zeitaufwand</a:t>
                      </a:r>
                    </a:p>
                  </a:txBody>
                  <a:tcPr/>
                </a:tc>
                <a:tc>
                  <a:txBody>
                    <a:bodyPr/>
                    <a:lstStyle/>
                    <a:p>
                      <a:r>
                        <a:rPr lang="de-DE" dirty="0">
                          <a:latin typeface="Bahnschrift" panose="020B0502040204020203" pitchFamily="34" charset="0"/>
                        </a:rPr>
                        <a:t>Ergebnisse mit gewisser Unsicherheit behaftet</a:t>
                      </a:r>
                    </a:p>
                  </a:txBody>
                  <a:tcPr/>
                </a:tc>
                <a:extLst>
                  <a:ext uri="{0D108BD9-81ED-4DB2-BD59-A6C34878D82A}">
                    <a16:rowId xmlns:a16="http://schemas.microsoft.com/office/drawing/2014/main" val="3975343704"/>
                  </a:ext>
                </a:extLst>
              </a:tr>
            </a:tbl>
          </a:graphicData>
        </a:graphic>
      </p:graphicFrame>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r>
              <a:rPr lang="de-DE" sz="3200" b="1" dirty="0">
                <a:solidFill>
                  <a:schemeClr val="tx2"/>
                </a:solidFill>
                <a:latin typeface="Bahnschrift" panose="020B0502040204020203" pitchFamily="34" charset="0"/>
              </a:rPr>
              <a:t>Quantitative Daten:</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Unterschiedliche Datenarten und ihre Eigenschaften</a:t>
            </a:r>
          </a:p>
        </p:txBody>
      </p:sp>
    </p:spTree>
    <p:extLst>
      <p:ext uri="{BB962C8B-B14F-4D97-AF65-F5344CB8AC3E}">
        <p14:creationId xmlns:p14="http://schemas.microsoft.com/office/powerpoint/2010/main" val="3155097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25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Datenverfügbarkeit und -beschaffung:</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Sekundärdaten im Teilhabebericht</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982056" y="2023962"/>
            <a:ext cx="10660116" cy="4254918"/>
          </a:xfrm>
        </p:spPr>
        <p:txBody>
          <a:bodyPr>
            <a:normAutofit/>
          </a:bodyPr>
          <a:lstStyle/>
          <a:p>
            <a:pPr lvl="1">
              <a:buFont typeface="Arial" panose="020B0604020202020204" pitchFamily="34" charset="0"/>
              <a:buChar char="•"/>
            </a:pPr>
            <a:r>
              <a:rPr lang="de-DE" sz="2000" b="1" dirty="0">
                <a:solidFill>
                  <a:schemeClr val="tx2"/>
                </a:solidFill>
                <a:latin typeface="Bahnschrift" panose="020B0502040204020203" pitchFamily="34" charset="0"/>
              </a:rPr>
              <a:t>Prozessproduzierte Daten (z.B. Arbeitslosenstatistik)</a:t>
            </a:r>
          </a:p>
          <a:p>
            <a:pPr lvl="2">
              <a:buFont typeface="Arial" panose="020B0604020202020204" pitchFamily="34" charset="0"/>
              <a:buChar char="•"/>
            </a:pPr>
            <a:r>
              <a:rPr lang="de-DE" sz="2000" dirty="0">
                <a:solidFill>
                  <a:schemeClr val="tx2"/>
                </a:solidFill>
                <a:latin typeface="Bahnschrift" panose="020B0502040204020203" pitchFamily="34" charset="0"/>
              </a:rPr>
              <a:t>i.d.R. online frei für jede/n verfügbar </a:t>
            </a:r>
          </a:p>
          <a:p>
            <a:pPr lvl="2">
              <a:buFont typeface="Arial" panose="020B0604020202020204" pitchFamily="34" charset="0"/>
              <a:buChar char="•"/>
            </a:pPr>
            <a:r>
              <a:rPr lang="de-DE" sz="2000" dirty="0">
                <a:solidFill>
                  <a:schemeClr val="tx2"/>
                </a:solidFill>
                <a:latin typeface="Bahnschrift" panose="020B0502040204020203" pitchFamily="34" charset="0"/>
              </a:rPr>
              <a:t>bei Sonderauswertungen ggf. Bearbeitungsgebühren</a:t>
            </a:r>
          </a:p>
          <a:p>
            <a:pPr lvl="2">
              <a:buFont typeface="Arial" panose="020B0604020202020204" pitchFamily="34" charset="0"/>
              <a:buChar char="•"/>
            </a:pPr>
            <a:r>
              <a:rPr lang="de-DE" sz="2000" dirty="0">
                <a:solidFill>
                  <a:schemeClr val="tx2"/>
                </a:solidFill>
                <a:latin typeface="Bahnschrift" panose="020B0502040204020203" pitchFamily="34" charset="0"/>
              </a:rPr>
              <a:t>bereits aufbereitet und einfach zu handhaben</a:t>
            </a:r>
          </a:p>
          <a:p>
            <a:pPr lvl="2">
              <a:buFont typeface="Arial" panose="020B0604020202020204" pitchFamily="34" charset="0"/>
              <a:buChar char="•"/>
            </a:pPr>
            <a:endParaRPr lang="de-DE" sz="2000" dirty="0">
              <a:solidFill>
                <a:schemeClr val="tx2"/>
              </a:solidFill>
              <a:latin typeface="Bahnschrift" panose="020B0502040204020203" pitchFamily="34" charset="0"/>
            </a:endParaRPr>
          </a:p>
          <a:p>
            <a:pPr lvl="1">
              <a:buFont typeface="Arial" panose="020B0604020202020204" pitchFamily="34" charset="0"/>
              <a:buChar char="•"/>
            </a:pPr>
            <a:r>
              <a:rPr lang="de-DE" sz="2000" b="1" dirty="0">
                <a:solidFill>
                  <a:schemeClr val="tx2"/>
                </a:solidFill>
                <a:latin typeface="Bahnschrift" panose="020B0502040204020203" pitchFamily="34" charset="0"/>
              </a:rPr>
              <a:t>Befragungsdaten (z.B. Sozio-ökonomisches Panel)</a:t>
            </a:r>
          </a:p>
          <a:p>
            <a:pPr lvl="2">
              <a:buFont typeface="Arial" panose="020B0604020202020204" pitchFamily="34" charset="0"/>
              <a:buChar char="•"/>
            </a:pPr>
            <a:r>
              <a:rPr lang="de-DE" sz="2000" dirty="0">
                <a:solidFill>
                  <a:schemeClr val="tx2"/>
                </a:solidFill>
                <a:latin typeface="Bahnschrift" panose="020B0502040204020203" pitchFamily="34" charset="0"/>
              </a:rPr>
              <a:t>frei verfügbar zu Forschungszwecken bzw. nicht kommerzielle Zwecke</a:t>
            </a:r>
          </a:p>
          <a:p>
            <a:pPr lvl="2">
              <a:buFont typeface="Arial" panose="020B0604020202020204" pitchFamily="34" charset="0"/>
              <a:buChar char="•"/>
            </a:pPr>
            <a:r>
              <a:rPr lang="de-DE" sz="2000" dirty="0">
                <a:solidFill>
                  <a:schemeClr val="tx2"/>
                </a:solidFill>
                <a:latin typeface="Bahnschrift" panose="020B0502040204020203" pitchFamily="34" charset="0"/>
              </a:rPr>
              <a:t>Beantragung bei jeweiligem Datenhalter</a:t>
            </a:r>
          </a:p>
          <a:p>
            <a:pPr lvl="2">
              <a:buFont typeface="Arial" panose="020B0604020202020204" pitchFamily="34" charset="0"/>
              <a:buChar char="•"/>
            </a:pPr>
            <a:r>
              <a:rPr lang="de-DE" sz="2000" dirty="0">
                <a:solidFill>
                  <a:schemeClr val="tx2"/>
                </a:solidFill>
                <a:latin typeface="Bahnschrift" panose="020B0502040204020203" pitchFamily="34" charset="0"/>
              </a:rPr>
              <a:t>oft kostenfrei, ggf. geringe Bearbeitungsgebühren</a:t>
            </a:r>
          </a:p>
          <a:p>
            <a:pPr lvl="2">
              <a:buFont typeface="Arial" panose="020B0604020202020204" pitchFamily="34" charset="0"/>
              <a:buChar char="•"/>
            </a:pPr>
            <a:r>
              <a:rPr lang="de-DE" sz="2000" dirty="0">
                <a:solidFill>
                  <a:schemeClr val="tx2"/>
                </a:solidFill>
                <a:latin typeface="Bahnschrift" panose="020B0502040204020203" pitchFamily="34" charset="0"/>
              </a:rPr>
              <a:t>Daten müssen selbst ausgewertet werden</a:t>
            </a:r>
            <a:endParaRPr lang="de-DE" sz="2000" b="1" dirty="0">
              <a:solidFill>
                <a:srgbClr val="C00000"/>
              </a:solidFill>
              <a:latin typeface="Bahnschrift" panose="020B0502040204020203" pitchFamily="34" charset="0"/>
            </a:endParaRPr>
          </a:p>
          <a:p>
            <a:pPr marL="0" indent="0">
              <a:buNone/>
            </a:pPr>
            <a:endParaRPr lang="de-DE" dirty="0">
              <a:latin typeface="Bahnschrift" panose="020B0502040204020203" pitchFamily="34" charset="0"/>
            </a:endParaRP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7</a:t>
            </a:fld>
            <a:endParaRPr lang="en-US" dirty="0"/>
          </a:p>
        </p:txBody>
      </p:sp>
    </p:spTree>
    <p:extLst>
      <p:ext uri="{BB962C8B-B14F-4D97-AF65-F5344CB8AC3E}">
        <p14:creationId xmlns:p14="http://schemas.microsoft.com/office/powerpoint/2010/main" val="276328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8</a:t>
            </a:fld>
            <a:endParaRPr lang="en-US" dirty="0"/>
          </a:p>
        </p:txBody>
      </p:sp>
      <p:pic>
        <p:nvPicPr>
          <p:cNvPr id="6" name="Grafik 5" descr="Abbildung mit zwei Kästen. Der erste Kasten enthält den Titel &quot;Grundgesamtheit: Alle jungen Erwachsene in Deutschland&quot; und zeigt eine Menschenmenge. Pfeil zum zweiten Kasten mit Titel: &quot;Stichprobe 50 Männer und 50 Frauen&quot; und zeigt eine kleinere Menschenmenge.">
            <a:extLst>
              <a:ext uri="{FF2B5EF4-FFF2-40B4-BE49-F238E27FC236}">
                <a16:creationId xmlns:a16="http://schemas.microsoft.com/office/drawing/2014/main" id="{7642598B-BFAE-432F-B9B9-919CDA3BEBE6}"/>
              </a:ext>
            </a:extLst>
          </p:cNvPr>
          <p:cNvPicPr>
            <a:picLocks noChangeAspect="1"/>
          </p:cNvPicPr>
          <p:nvPr/>
        </p:nvPicPr>
        <p:blipFill>
          <a:blip r:embed="rId2"/>
          <a:stretch>
            <a:fillRect/>
          </a:stretch>
        </p:blipFill>
        <p:spPr>
          <a:xfrm>
            <a:off x="1628671" y="3125950"/>
            <a:ext cx="7467603" cy="2804334"/>
          </a:xfrm>
          <a:prstGeom prst="rect">
            <a:avLst/>
          </a:prstGeom>
        </p:spPr>
      </p:pic>
      <p:sp>
        <p:nvSpPr>
          <p:cNvPr id="3" name="Rechteck 2">
            <a:extLst>
              <a:ext uri="{FF2B5EF4-FFF2-40B4-BE49-F238E27FC236}">
                <a16:creationId xmlns:a16="http://schemas.microsoft.com/office/drawing/2014/main" id="{A3148800-5B34-4D08-BF8F-600537EC99B7}"/>
              </a:ext>
            </a:extLst>
          </p:cNvPr>
          <p:cNvSpPr/>
          <p:nvPr/>
        </p:nvSpPr>
        <p:spPr>
          <a:xfrm>
            <a:off x="982055" y="2022354"/>
            <a:ext cx="10858846" cy="1969770"/>
          </a:xfrm>
          <a:prstGeom prst="rect">
            <a:avLst/>
          </a:prstGeom>
        </p:spPr>
        <p:txBody>
          <a:bodyPr wrap="square">
            <a:spAutoFit/>
          </a:bodyPr>
          <a:lstStyle/>
          <a:p>
            <a:pPr marL="342900" indent="-342900">
              <a:buFont typeface="Arial" panose="020B0604020202020204" pitchFamily="34" charset="0"/>
              <a:buChar char="•"/>
            </a:pPr>
            <a:r>
              <a:rPr lang="de-DE" sz="2000" dirty="0">
                <a:solidFill>
                  <a:schemeClr val="tx2"/>
                </a:solidFill>
                <a:latin typeface="Bahnschrift" panose="020B0502040204020203" pitchFamily="34" charset="0"/>
              </a:rPr>
              <a:t>„Was muss ich tun, um eine sinnvolle Stichprobe zu bilden?“</a:t>
            </a:r>
          </a:p>
          <a:p>
            <a:pPr marL="457200" indent="-457200">
              <a:buFont typeface="+mj-lt"/>
              <a:buAutoNum type="arabicParenBoth"/>
            </a:pPr>
            <a:endParaRPr lang="de-DE" sz="2000" dirty="0">
              <a:solidFill>
                <a:schemeClr val="tx2"/>
              </a:solidFill>
              <a:latin typeface="Bahnschrift" panose="020B0502040204020203" pitchFamily="34" charset="0"/>
            </a:endParaRPr>
          </a:p>
          <a:p>
            <a:pPr marL="342900" indent="-342900">
              <a:buFont typeface="Arial" panose="020B0604020202020204" pitchFamily="34" charset="0"/>
              <a:buChar char="•"/>
            </a:pPr>
            <a:r>
              <a:rPr lang="de-DE" sz="2000" b="1" dirty="0">
                <a:solidFill>
                  <a:schemeClr val="tx2"/>
                </a:solidFill>
                <a:latin typeface="Bahnschrift" panose="020B0502040204020203" pitchFamily="34" charset="0"/>
              </a:rPr>
              <a:t>Grundidee:</a:t>
            </a:r>
            <a:r>
              <a:rPr lang="de-DE" sz="2000" dirty="0">
                <a:solidFill>
                  <a:schemeClr val="tx2"/>
                </a:solidFill>
                <a:latin typeface="Bahnschrift" panose="020B0502040204020203" pitchFamily="34" charset="0"/>
              </a:rPr>
              <a:t> Stichprobe als „verkleinertes Abbild der Grundgesamtheit“</a:t>
            </a:r>
          </a:p>
          <a:p>
            <a:pPr marL="342900" indent="-342900">
              <a:buFont typeface="Arial" panose="020B0604020202020204" pitchFamily="34" charset="0"/>
              <a:buChar char="•"/>
            </a:pPr>
            <a:endParaRPr lang="de-DE" sz="2000" dirty="0">
              <a:solidFill>
                <a:schemeClr val="tx2"/>
              </a:solidFill>
              <a:latin typeface="Bahnschrift" panose="020B0502040204020203" pitchFamily="34" charset="0"/>
            </a:endParaRPr>
          </a:p>
          <a:p>
            <a:pPr marL="457200" indent="-457200">
              <a:buFont typeface="+mj-lt"/>
              <a:buAutoNum type="arabicParenBoth"/>
            </a:pPr>
            <a:endParaRPr lang="de-DE" sz="2000" dirty="0">
              <a:solidFill>
                <a:schemeClr val="tx2"/>
              </a:solidFill>
              <a:latin typeface="Bahnschrift" panose="020B0502040204020203" pitchFamily="34" charset="0"/>
            </a:endParaRPr>
          </a:p>
          <a:p>
            <a:endParaRPr lang="de-DE" sz="2200" dirty="0">
              <a:solidFill>
                <a:schemeClr val="tx2"/>
              </a:solidFill>
              <a:latin typeface="Bahnschrift" panose="020B0502040204020203" pitchFamily="34" charset="0"/>
            </a:endParaRPr>
          </a:p>
        </p:txBody>
      </p:sp>
      <p:sp>
        <p:nvSpPr>
          <p:cNvPr id="11" name="Inhaltsplatzhalter 10">
            <a:extLst>
              <a:ext uri="{FF2B5EF4-FFF2-40B4-BE49-F238E27FC236}">
                <a16:creationId xmlns:a16="http://schemas.microsoft.com/office/drawing/2014/main" id="{5EF3AC42-D14A-4435-8DD1-6171EA525099}"/>
              </a:ext>
              <a:ext uri="{C183D7F6-B498-43B3-948B-1728B52AA6E4}">
                <adec:decorative xmlns:adec="http://schemas.microsoft.com/office/drawing/2017/decorative" val="1"/>
              </a:ext>
            </a:extLst>
          </p:cNvPr>
          <p:cNvSpPr>
            <a:spLocks noGrp="1"/>
          </p:cNvSpPr>
          <p:nvPr>
            <p:ph idx="1"/>
          </p:nvPr>
        </p:nvSpPr>
        <p:spPr>
          <a:xfrm>
            <a:off x="982056" y="2023962"/>
            <a:ext cx="10660116" cy="4254918"/>
          </a:xfrm>
        </p:spPr>
        <p:txBody>
          <a:bodyPr>
            <a:normAutofit/>
          </a:bodyPr>
          <a:lstStyle/>
          <a:p>
            <a:pPr lvl="2">
              <a:buFont typeface="Arial" panose="020B0604020202020204" pitchFamily="34" charset="0"/>
              <a:buChar char="•"/>
            </a:pPr>
            <a:endParaRPr lang="de-DE" sz="1800" dirty="0">
              <a:solidFill>
                <a:schemeClr val="tx2"/>
              </a:solidFill>
              <a:latin typeface="Bahnschrift" panose="020B0502040204020203" pitchFamily="34" charset="0"/>
            </a:endParaRPr>
          </a:p>
          <a:p>
            <a:pPr marL="0" indent="0">
              <a:buNone/>
            </a:pPr>
            <a:endParaRPr lang="de-DE" i="1" dirty="0">
              <a:latin typeface="Bahnschrift" panose="020B0502040204020203" pitchFamily="34" charset="0"/>
            </a:endParaRPr>
          </a:p>
        </p:txBody>
      </p:sp>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Fragen der KSL-Mitarbeiter*innen</a:t>
            </a:r>
          </a:p>
        </p:txBody>
      </p:sp>
    </p:spTree>
    <p:extLst>
      <p:ext uri="{BB962C8B-B14F-4D97-AF65-F5344CB8AC3E}">
        <p14:creationId xmlns:p14="http://schemas.microsoft.com/office/powerpoint/2010/main" val="4142473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b="1" dirty="0">
                <a:solidFill>
                  <a:schemeClr val="tx2"/>
                </a:solidFill>
                <a:latin typeface="Bahnschrift" panose="020B0502040204020203" pitchFamily="34" charset="0"/>
              </a:rPr>
            </a:br>
            <a:br>
              <a:rPr lang="de-DE" sz="32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Stichprobenbildung:</a:t>
            </a:r>
            <a:br>
              <a:rPr lang="de-DE" sz="3200"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Vorgehensweise und Prinzipien</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982056" y="2023961"/>
            <a:ext cx="10660116" cy="4435823"/>
          </a:xfrm>
        </p:spPr>
        <p:txBody>
          <a:bodyPr>
            <a:normAutofit/>
          </a:bodyPr>
          <a:lstStyle/>
          <a:p>
            <a:pPr lvl="1">
              <a:buFont typeface="Arial" panose="020B0604020202020204" pitchFamily="34" charset="0"/>
              <a:buChar char="•"/>
            </a:pPr>
            <a:r>
              <a:rPr lang="de-DE" sz="2000" b="1" dirty="0">
                <a:solidFill>
                  <a:schemeClr val="tx2"/>
                </a:solidFill>
                <a:latin typeface="Bahnschrift" panose="020B0502040204020203" pitchFamily="34" charset="0"/>
              </a:rPr>
              <a:t>Definition der Grundgesamtheit </a:t>
            </a:r>
          </a:p>
          <a:p>
            <a:pPr lvl="2">
              <a:buFont typeface="Arial" panose="020B0604020202020204" pitchFamily="34" charset="0"/>
              <a:buChar char="•"/>
            </a:pPr>
            <a:r>
              <a:rPr lang="de-DE" sz="2000" dirty="0">
                <a:solidFill>
                  <a:schemeClr val="tx2"/>
                </a:solidFill>
                <a:latin typeface="Bahnschrift" panose="020B0502040204020203" pitchFamily="34" charset="0"/>
              </a:rPr>
              <a:t>Über wen soll eine Aussage getroffen werden?</a:t>
            </a:r>
          </a:p>
          <a:p>
            <a:pPr marL="201168" lvl="1" indent="0">
              <a:buNone/>
            </a:pPr>
            <a:endParaRPr lang="de-DE" sz="2000" b="1" dirty="0">
              <a:solidFill>
                <a:schemeClr val="tx2"/>
              </a:solidFill>
              <a:latin typeface="Bahnschrift" panose="020B0502040204020203" pitchFamily="34" charset="0"/>
            </a:endParaRPr>
          </a:p>
          <a:p>
            <a:pPr lvl="1">
              <a:buFont typeface="Arial" panose="020B0604020202020204" pitchFamily="34" charset="0"/>
              <a:buChar char="•"/>
            </a:pPr>
            <a:r>
              <a:rPr lang="de-DE" sz="2000" b="1" dirty="0">
                <a:solidFill>
                  <a:schemeClr val="tx2"/>
                </a:solidFill>
                <a:latin typeface="Bahnschrift" panose="020B0502040204020203" pitchFamily="34" charset="0"/>
              </a:rPr>
              <a:t>Auswahlverfahren</a:t>
            </a:r>
          </a:p>
          <a:p>
            <a:pPr lvl="2">
              <a:buFont typeface="Arial" panose="020B0604020202020204" pitchFamily="34" charset="0"/>
              <a:buChar char="•"/>
            </a:pPr>
            <a:r>
              <a:rPr lang="de-DE" sz="2000" dirty="0">
                <a:solidFill>
                  <a:schemeClr val="tx2"/>
                </a:solidFill>
                <a:latin typeface="Bahnschrift" panose="020B0502040204020203" pitchFamily="34" charset="0"/>
              </a:rPr>
              <a:t>Zufallsauswahl = alle haben gleiche Chance, in die Stichprobe zu kommen</a:t>
            </a:r>
            <a:endParaRPr lang="de-DE" sz="2000" dirty="0">
              <a:solidFill>
                <a:schemeClr val="tx2"/>
              </a:solidFill>
              <a:latin typeface="Bahnschrift" panose="020B0502040204020203" pitchFamily="34" charset="0"/>
              <a:sym typeface="Wingdings" panose="05000000000000000000" pitchFamily="2" charset="2"/>
            </a:endParaRPr>
          </a:p>
          <a:p>
            <a:pPr lvl="2">
              <a:buFont typeface="Arial" panose="020B0604020202020204" pitchFamily="34" charset="0"/>
              <a:buChar char="•"/>
            </a:pPr>
            <a:r>
              <a:rPr lang="de-DE" sz="2000" dirty="0">
                <a:solidFill>
                  <a:schemeClr val="tx2"/>
                </a:solidFill>
                <a:latin typeface="Bahnschrift" panose="020B0502040204020203" pitchFamily="34" charset="0"/>
              </a:rPr>
              <a:t>Schichtung = anteilig nach Struktur in Grundgesamtheit (z.B. Alter, Geschlecht)</a:t>
            </a:r>
          </a:p>
          <a:p>
            <a:pPr lvl="1">
              <a:buFont typeface="Arial" panose="020B0604020202020204" pitchFamily="34" charset="0"/>
              <a:buChar char="•"/>
            </a:pPr>
            <a:endParaRPr lang="de-DE" sz="2000" b="1" dirty="0">
              <a:solidFill>
                <a:schemeClr val="tx2"/>
              </a:solidFill>
              <a:latin typeface="Bahnschrift" panose="020B0502040204020203" pitchFamily="34" charset="0"/>
            </a:endParaRPr>
          </a:p>
          <a:p>
            <a:pPr lvl="1">
              <a:buFont typeface="Arial" panose="020B0604020202020204" pitchFamily="34" charset="0"/>
              <a:buChar char="•"/>
            </a:pPr>
            <a:r>
              <a:rPr lang="de-DE" sz="2000" b="1" dirty="0">
                <a:solidFill>
                  <a:schemeClr val="tx2"/>
                </a:solidFill>
                <a:latin typeface="Bahnschrift" panose="020B0502040204020203" pitchFamily="34" charset="0"/>
              </a:rPr>
              <a:t>Kriterien für eine „gute“ Stichprobe“</a:t>
            </a:r>
          </a:p>
          <a:p>
            <a:pPr marL="841248" lvl="2" indent="-457200">
              <a:buFont typeface="+mj-lt"/>
              <a:buAutoNum type="arabicParenBoth"/>
            </a:pPr>
            <a:r>
              <a:rPr lang="de-DE" sz="2000" dirty="0">
                <a:solidFill>
                  <a:schemeClr val="tx2"/>
                </a:solidFill>
                <a:latin typeface="Bahnschrift" panose="020B0502040204020203" pitchFamily="34" charset="0"/>
              </a:rPr>
              <a:t>Grundgesamtheit ist definiert</a:t>
            </a:r>
          </a:p>
          <a:p>
            <a:pPr marL="841248" lvl="2" indent="-457200">
              <a:buFont typeface="+mj-lt"/>
              <a:buAutoNum type="arabicParenBoth"/>
            </a:pPr>
            <a:r>
              <a:rPr lang="de-DE" sz="2000" dirty="0">
                <a:solidFill>
                  <a:schemeClr val="tx2"/>
                </a:solidFill>
                <a:latin typeface="Bahnschrift" panose="020B0502040204020203" pitchFamily="34" charset="0"/>
              </a:rPr>
              <a:t>geeigneter Auswahlrahmen (z.B. Daten des Einwohnermeldeamts)</a:t>
            </a:r>
          </a:p>
          <a:p>
            <a:pPr marL="841248" lvl="2" indent="-457200">
              <a:buFont typeface="+mj-lt"/>
              <a:buAutoNum type="arabicParenBoth"/>
            </a:pPr>
            <a:r>
              <a:rPr lang="de-DE" sz="2000" dirty="0">
                <a:solidFill>
                  <a:schemeClr val="tx2"/>
                </a:solidFill>
                <a:latin typeface="Bahnschrift" panose="020B0502040204020203" pitchFamily="34" charset="0"/>
              </a:rPr>
              <a:t>Stichprobenziehung nach dem Zufallsprinzip</a:t>
            </a:r>
          </a:p>
          <a:p>
            <a:pPr marL="841248" lvl="2" indent="-457200">
              <a:buFont typeface="+mj-lt"/>
              <a:buAutoNum type="arabicParenBoth"/>
            </a:pPr>
            <a:r>
              <a:rPr lang="de-DE" sz="2000" dirty="0">
                <a:solidFill>
                  <a:schemeClr val="tx2"/>
                </a:solidFill>
                <a:latin typeface="Bahnschrift" panose="020B0502040204020203" pitchFamily="34" charset="0"/>
              </a:rPr>
              <a:t>ausreichend hohe Beteiligung</a:t>
            </a:r>
          </a:p>
          <a:p>
            <a:pPr marL="201168" lvl="1" indent="0">
              <a:buNone/>
            </a:pPr>
            <a:endParaRPr lang="de-DE" sz="2200" b="1" dirty="0">
              <a:solidFill>
                <a:schemeClr val="tx2"/>
              </a:solidFill>
              <a:latin typeface="Bahnschrift" panose="020B0502040204020203" pitchFamily="34" charset="0"/>
            </a:endParaRPr>
          </a:p>
          <a:p>
            <a:pPr marL="384048" lvl="2" indent="0">
              <a:buNone/>
            </a:pPr>
            <a:endParaRPr lang="de-DE" sz="2200" b="1" dirty="0">
              <a:solidFill>
                <a:schemeClr val="tx2"/>
              </a:solidFill>
              <a:latin typeface="Bahnschrift" panose="020B0502040204020203" pitchFamily="34" charset="0"/>
            </a:endParaRPr>
          </a:p>
          <a:p>
            <a:pPr marL="384048" lvl="2" indent="0">
              <a:buNone/>
            </a:pPr>
            <a:endParaRPr lang="de-DE" sz="1800" dirty="0">
              <a:solidFill>
                <a:schemeClr val="tx2"/>
              </a:solidFill>
              <a:latin typeface="Bahnschrift" panose="020B0502040204020203" pitchFamily="34" charset="0"/>
            </a:endParaRPr>
          </a:p>
          <a:p>
            <a:pPr marL="0" indent="0">
              <a:buNone/>
            </a:pPr>
            <a:endParaRPr lang="de-DE" dirty="0">
              <a:latin typeface="Bahnschrift" panose="020B0502040204020203" pitchFamily="34" charset="0"/>
            </a:endParaRP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9</a:t>
            </a:fld>
            <a:endParaRPr lang="en-US" dirty="0"/>
          </a:p>
        </p:txBody>
      </p:sp>
    </p:spTree>
    <p:extLst>
      <p:ext uri="{BB962C8B-B14F-4D97-AF65-F5344CB8AC3E}">
        <p14:creationId xmlns:p14="http://schemas.microsoft.com/office/powerpoint/2010/main" val="1821149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Repräsentativität:</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Definition und relevante Aspekte</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982056" y="2023962"/>
            <a:ext cx="10660116" cy="4254918"/>
          </a:xfrm>
        </p:spPr>
        <p:txBody>
          <a:bodyPr>
            <a:normAutofit/>
          </a:bodyPr>
          <a:lstStyle/>
          <a:p>
            <a:pPr lvl="1">
              <a:buFont typeface="Arial" panose="020B0604020202020204" pitchFamily="34" charset="0"/>
              <a:buChar char="•"/>
            </a:pPr>
            <a:r>
              <a:rPr lang="de-DE" sz="2000" b="1" dirty="0">
                <a:solidFill>
                  <a:schemeClr val="tx2"/>
                </a:solidFill>
                <a:latin typeface="Bahnschrift" panose="020B0502040204020203" pitchFamily="34" charset="0"/>
              </a:rPr>
              <a:t>Pragmatische Definition</a:t>
            </a:r>
          </a:p>
          <a:p>
            <a:pPr marL="201168" lvl="1" indent="0">
              <a:buNone/>
            </a:pPr>
            <a:r>
              <a:rPr lang="de-DE" sz="2000" dirty="0">
                <a:solidFill>
                  <a:schemeClr val="tx2">
                    <a:lumMod val="75000"/>
                  </a:schemeClr>
                </a:solidFill>
                <a:latin typeface="Bahnschrift" panose="020B0502040204020203" pitchFamily="34" charset="0"/>
              </a:rPr>
              <a:t>„Eine Stichprobe ist genau dann repräsentativ bezüglich einer zu schätzenden Größe,                         wenn der </a:t>
            </a:r>
            <a:r>
              <a:rPr lang="de-DE" sz="2000" b="1" dirty="0">
                <a:solidFill>
                  <a:srgbClr val="C00000"/>
                </a:solidFill>
                <a:latin typeface="Bahnschrift" panose="020B0502040204020203" pitchFamily="34" charset="0"/>
              </a:rPr>
              <a:t>Bias des entsprechenden Stichprobenschätzers </a:t>
            </a:r>
            <a:r>
              <a:rPr lang="de-DE" sz="2000" dirty="0">
                <a:solidFill>
                  <a:schemeClr val="tx2">
                    <a:lumMod val="75000"/>
                  </a:schemeClr>
                </a:solidFill>
                <a:latin typeface="Bahnschrift" panose="020B0502040204020203" pitchFamily="34" charset="0"/>
              </a:rPr>
              <a:t>hinreichend klein ist.“</a:t>
            </a:r>
          </a:p>
          <a:p>
            <a:pPr marL="201168" lvl="1" indent="0">
              <a:buNone/>
            </a:pPr>
            <a:r>
              <a:rPr lang="de-DE" sz="1300" dirty="0">
                <a:solidFill>
                  <a:schemeClr val="tx2">
                    <a:lumMod val="75000"/>
                  </a:schemeClr>
                </a:solidFill>
                <a:latin typeface="Bahnschrift" panose="020B0502040204020203" pitchFamily="34" charset="0"/>
              </a:rPr>
              <a:t>Quelle: https://www.marktforschung.de/dossiers/themendossiers/repraesentativitaet-2012/dossier/repraesentativitaet-von-stichproben/</a:t>
            </a:r>
          </a:p>
          <a:p>
            <a:pPr lvl="1">
              <a:buFont typeface="Wingdings" panose="05000000000000000000" pitchFamily="2" charset="2"/>
              <a:buChar char="à"/>
            </a:pPr>
            <a:endParaRPr lang="de-DE" sz="2000" b="1" dirty="0">
              <a:solidFill>
                <a:srgbClr val="C00000"/>
              </a:solidFill>
              <a:latin typeface="Bahnschrift" panose="020B0502040204020203" pitchFamily="34" charset="0"/>
            </a:endParaRPr>
          </a:p>
          <a:p>
            <a:pPr lvl="1">
              <a:buFont typeface="Arial" panose="020B0604020202020204" pitchFamily="34" charset="0"/>
              <a:buChar char="•"/>
            </a:pPr>
            <a:r>
              <a:rPr lang="de-DE" sz="2000" b="1" dirty="0">
                <a:solidFill>
                  <a:schemeClr val="tx2"/>
                </a:solidFill>
                <a:latin typeface="Bahnschrift" panose="020B0502040204020203" pitchFamily="34" charset="0"/>
              </a:rPr>
              <a:t>Bias = systematische Verzerrung</a:t>
            </a:r>
          </a:p>
          <a:p>
            <a:pPr lvl="2">
              <a:buFont typeface="Arial" panose="020B0604020202020204" pitchFamily="34" charset="0"/>
              <a:buChar char="•"/>
            </a:pPr>
            <a:r>
              <a:rPr lang="de-DE" sz="2000" dirty="0">
                <a:solidFill>
                  <a:schemeClr val="tx2"/>
                </a:solidFill>
                <a:latin typeface="Bahnschrift" panose="020B0502040204020203" pitchFamily="34" charset="0"/>
              </a:rPr>
              <a:t>Teilnahmeverweigerung</a:t>
            </a:r>
          </a:p>
          <a:p>
            <a:pPr lvl="2">
              <a:buFont typeface="Arial" panose="020B0604020202020204" pitchFamily="34" charset="0"/>
              <a:buChar char="•"/>
            </a:pPr>
            <a:r>
              <a:rPr lang="de-DE" sz="2000" dirty="0">
                <a:solidFill>
                  <a:schemeClr val="tx2"/>
                </a:solidFill>
                <a:latin typeface="Bahnschrift" panose="020B0502040204020203" pitchFamily="34" charset="0"/>
              </a:rPr>
              <a:t>unbekannte bzw. nicht-korrigierte Heterogenität der Auswahlwahrscheinlichkeit</a:t>
            </a:r>
          </a:p>
          <a:p>
            <a:pPr lvl="2">
              <a:buFont typeface="Arial" panose="020B0604020202020204" pitchFamily="34" charset="0"/>
              <a:buChar char="•"/>
            </a:pPr>
            <a:r>
              <a:rPr lang="de-DE" sz="2000" dirty="0">
                <a:solidFill>
                  <a:schemeClr val="tx2"/>
                </a:solidFill>
                <a:latin typeface="Bahnschrift" panose="020B0502040204020203" pitchFamily="34" charset="0"/>
              </a:rPr>
              <a:t>Nicht-Erreichbarkeit von Teilen der Grundgesamtheit</a:t>
            </a:r>
          </a:p>
          <a:p>
            <a:pPr lvl="2">
              <a:buFont typeface="Arial" panose="020B0604020202020204" pitchFamily="34" charset="0"/>
              <a:buChar char="•"/>
            </a:pPr>
            <a:r>
              <a:rPr lang="de-DE" sz="2000" dirty="0">
                <a:solidFill>
                  <a:schemeClr val="tx2"/>
                </a:solidFill>
                <a:latin typeface="Bahnschrift" panose="020B0502040204020203" pitchFamily="34" charset="0"/>
              </a:rPr>
              <a:t>Charakteristika der Feldarbeit oder der Erhebungsmethode</a:t>
            </a:r>
          </a:p>
          <a:p>
            <a:pPr lvl="2">
              <a:buFont typeface="Arial" panose="020B0604020202020204" pitchFamily="34" charset="0"/>
              <a:buChar char="•"/>
            </a:pPr>
            <a:r>
              <a:rPr lang="de-DE" sz="2000" dirty="0">
                <a:solidFill>
                  <a:schemeClr val="tx2"/>
                </a:solidFill>
                <a:latin typeface="Bahnschrift" panose="020B0502040204020203" pitchFamily="34" charset="0"/>
              </a:rPr>
              <a:t>usw.</a:t>
            </a:r>
          </a:p>
          <a:p>
            <a:pPr marL="0" indent="0">
              <a:buNone/>
            </a:pPr>
            <a:endParaRPr lang="de-DE" dirty="0">
              <a:latin typeface="Bahnschrift" panose="020B0502040204020203" pitchFamily="34" charset="0"/>
            </a:endParaRP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10</a:t>
            </a:fld>
            <a:endParaRPr lang="en-US" dirty="0"/>
          </a:p>
        </p:txBody>
      </p:sp>
    </p:spTree>
    <p:extLst>
      <p:ext uri="{BB962C8B-B14F-4D97-AF65-F5344CB8AC3E}">
        <p14:creationId xmlns:p14="http://schemas.microsoft.com/office/powerpoint/2010/main" val="581713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Repräsentativität:</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Definition und relevante Aspekte</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982056" y="2023962"/>
            <a:ext cx="10660116" cy="4254918"/>
          </a:xfrm>
        </p:spPr>
        <p:txBody>
          <a:bodyPr>
            <a:normAutofit/>
          </a:bodyPr>
          <a:lstStyle/>
          <a:p>
            <a:pPr lvl="1">
              <a:buFont typeface="Arial" panose="020B0604020202020204" pitchFamily="34" charset="0"/>
              <a:buChar char="•"/>
            </a:pPr>
            <a:r>
              <a:rPr lang="de-DE" sz="2000" b="1" dirty="0">
                <a:solidFill>
                  <a:schemeClr val="tx2"/>
                </a:solidFill>
                <a:latin typeface="Bahnschrift" panose="020B0502040204020203" pitchFamily="34" charset="0"/>
              </a:rPr>
              <a:t>Pragmatische Definition</a:t>
            </a:r>
          </a:p>
          <a:p>
            <a:pPr marL="201168" lvl="1" indent="0">
              <a:buNone/>
            </a:pPr>
            <a:r>
              <a:rPr lang="de-DE" sz="2000" dirty="0">
                <a:solidFill>
                  <a:schemeClr val="tx2">
                    <a:lumMod val="75000"/>
                  </a:schemeClr>
                </a:solidFill>
                <a:latin typeface="Bahnschrift" panose="020B0502040204020203" pitchFamily="34" charset="0"/>
              </a:rPr>
              <a:t>„Eine Stichprobe ist genau dann repräsentativ bezüglich einer zu schätzenden Größe,                      wenn der Bias des entsprechenden Stichprobenschätzers </a:t>
            </a:r>
            <a:r>
              <a:rPr lang="de-DE" sz="2000" b="1" dirty="0">
                <a:solidFill>
                  <a:srgbClr val="C00000"/>
                </a:solidFill>
                <a:latin typeface="Bahnschrift" panose="020B0502040204020203" pitchFamily="34" charset="0"/>
              </a:rPr>
              <a:t>hinreichend klein </a:t>
            </a:r>
            <a:r>
              <a:rPr lang="de-DE" sz="2000" dirty="0">
                <a:solidFill>
                  <a:schemeClr val="tx2">
                    <a:lumMod val="75000"/>
                  </a:schemeClr>
                </a:solidFill>
                <a:latin typeface="Bahnschrift" panose="020B0502040204020203" pitchFamily="34" charset="0"/>
              </a:rPr>
              <a:t>ist.“</a:t>
            </a:r>
          </a:p>
          <a:p>
            <a:pPr marL="201168" lvl="1" indent="0">
              <a:buNone/>
            </a:pPr>
            <a:r>
              <a:rPr lang="de-DE" sz="1300" dirty="0">
                <a:solidFill>
                  <a:schemeClr val="tx2">
                    <a:lumMod val="75000"/>
                  </a:schemeClr>
                </a:solidFill>
                <a:latin typeface="Bahnschrift" panose="020B0502040204020203" pitchFamily="34" charset="0"/>
              </a:rPr>
              <a:t>Quelle: https://www.marktforschung.de/dossiers/themendossiers/repraesentativitaet-2012/dossier/repraesentativitaet-von-stichproben/</a:t>
            </a:r>
          </a:p>
          <a:p>
            <a:pPr lvl="1">
              <a:buFont typeface="Wingdings" panose="05000000000000000000" pitchFamily="2" charset="2"/>
              <a:buChar char="à"/>
            </a:pPr>
            <a:endParaRPr lang="de-DE" sz="2000" b="1" dirty="0">
              <a:solidFill>
                <a:srgbClr val="C00000"/>
              </a:solidFill>
              <a:latin typeface="Bahnschrift" panose="020B0502040204020203" pitchFamily="34" charset="0"/>
            </a:endParaRPr>
          </a:p>
          <a:p>
            <a:pPr lvl="1">
              <a:buFont typeface="Arial" panose="020B0604020202020204" pitchFamily="34" charset="0"/>
              <a:buChar char="•"/>
            </a:pPr>
            <a:r>
              <a:rPr lang="de-DE" sz="2000" b="1" dirty="0">
                <a:solidFill>
                  <a:schemeClr val="tx2"/>
                </a:solidFill>
                <a:latin typeface="Bahnschrift" panose="020B0502040204020203" pitchFamily="34" charset="0"/>
              </a:rPr>
              <a:t>Was heißt „hinreichend klein“?</a:t>
            </a:r>
          </a:p>
          <a:p>
            <a:pPr lvl="2">
              <a:buFont typeface="Arial" panose="020B0604020202020204" pitchFamily="34" charset="0"/>
              <a:buChar char="•"/>
            </a:pPr>
            <a:r>
              <a:rPr lang="de-DE" sz="2000" dirty="0">
                <a:solidFill>
                  <a:schemeClr val="tx2"/>
                </a:solidFill>
                <a:latin typeface="Bahnschrift" panose="020B0502040204020203" pitchFamily="34" charset="0"/>
              </a:rPr>
              <a:t>nicht statistisch zu bestimmen</a:t>
            </a:r>
          </a:p>
          <a:p>
            <a:pPr lvl="2">
              <a:buFont typeface="Arial" panose="020B0604020202020204" pitchFamily="34" charset="0"/>
              <a:buChar char="•"/>
            </a:pPr>
            <a:r>
              <a:rPr lang="de-DE" sz="2000" dirty="0">
                <a:solidFill>
                  <a:schemeClr val="tx2"/>
                </a:solidFill>
                <a:latin typeface="Bahnschrift" panose="020B0502040204020203" pitchFamily="34" charset="0"/>
              </a:rPr>
              <a:t>Bias minimieren durch geeignete Erhebungsmethoden</a:t>
            </a:r>
          </a:p>
          <a:p>
            <a:pPr lvl="2">
              <a:buFont typeface="Arial" panose="020B0604020202020204" pitchFamily="34" charset="0"/>
              <a:buChar char="•"/>
            </a:pPr>
            <a:r>
              <a:rPr lang="de-DE" sz="2000" dirty="0">
                <a:solidFill>
                  <a:schemeClr val="tx2"/>
                </a:solidFill>
                <a:latin typeface="Bahnschrift" panose="020B0502040204020203" pitchFamily="34" charset="0"/>
              </a:rPr>
              <a:t>„Gewichtung“ anhand Strukturmerkmale in Grundgesamtheit (Alter, Geschlecht)</a:t>
            </a:r>
          </a:p>
          <a:p>
            <a:pPr marL="0" indent="0">
              <a:buNone/>
            </a:pPr>
            <a:endParaRPr lang="de-DE" dirty="0">
              <a:latin typeface="Bahnschrift" panose="020B0502040204020203" pitchFamily="34" charset="0"/>
            </a:endParaRP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11</a:t>
            </a:fld>
            <a:endParaRPr lang="en-US" dirty="0"/>
          </a:p>
        </p:txBody>
      </p:sp>
    </p:spTree>
    <p:extLst>
      <p:ext uri="{BB962C8B-B14F-4D97-AF65-F5344CB8AC3E}">
        <p14:creationId xmlns:p14="http://schemas.microsoft.com/office/powerpoint/2010/main" val="406809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12</a:t>
            </a:fld>
            <a:endParaRPr lang="en-US" dirty="0"/>
          </a:p>
        </p:txBody>
      </p:sp>
      <p:sp>
        <p:nvSpPr>
          <p:cNvPr id="3" name="Rechteck 2">
            <a:extLst>
              <a:ext uri="{FF2B5EF4-FFF2-40B4-BE49-F238E27FC236}">
                <a16:creationId xmlns:a16="http://schemas.microsoft.com/office/drawing/2014/main" id="{A3148800-5B34-4D08-BF8F-600537EC99B7}"/>
              </a:ext>
            </a:extLst>
          </p:cNvPr>
          <p:cNvSpPr/>
          <p:nvPr/>
        </p:nvSpPr>
        <p:spPr>
          <a:xfrm>
            <a:off x="982055" y="2022354"/>
            <a:ext cx="10858846" cy="4739759"/>
          </a:xfrm>
          <a:prstGeom prst="rect">
            <a:avLst/>
          </a:prstGeom>
        </p:spPr>
        <p:txBody>
          <a:bodyPr wrap="square">
            <a:spAutoFit/>
          </a:bodyPr>
          <a:lstStyle/>
          <a:p>
            <a:pPr marL="457200" indent="-457200">
              <a:buFont typeface="Arial" panose="020B0604020202020204" pitchFamily="34" charset="0"/>
              <a:buChar char="•"/>
            </a:pPr>
            <a:r>
              <a:rPr lang="de-DE" sz="2000" dirty="0">
                <a:solidFill>
                  <a:schemeClr val="tx2"/>
                </a:solidFill>
                <a:latin typeface="Bahnschrift" panose="020B0502040204020203" pitchFamily="34" charset="0"/>
              </a:rPr>
              <a:t>„Wie groß muss meine Stichprobe sein, damit ich mich darauf in der politischen Diskussion berufen kann, ohne das meine Zahlen als "Einzelfälle" abgetan werden? Wann ist eine Stichprobe so klein, dass ich die Ergebnisse als "Einzelfälle" zurückweisen kann?“</a:t>
            </a:r>
          </a:p>
          <a:p>
            <a:endParaRPr lang="de-DE" sz="2000" dirty="0">
              <a:solidFill>
                <a:schemeClr val="tx2"/>
              </a:solidFill>
              <a:latin typeface="Bahnschrift" panose="020B0502040204020203" pitchFamily="34" charset="0"/>
            </a:endParaRPr>
          </a:p>
          <a:p>
            <a:pPr marL="457200" indent="-457200">
              <a:buFont typeface="Arial" panose="020B0604020202020204" pitchFamily="34" charset="0"/>
              <a:buChar char="•"/>
            </a:pPr>
            <a:r>
              <a:rPr lang="de-DE" sz="2000" b="1" dirty="0">
                <a:solidFill>
                  <a:schemeClr val="tx2"/>
                </a:solidFill>
                <a:latin typeface="Bahnschrift" panose="020B0502040204020203" pitchFamily="34" charset="0"/>
              </a:rPr>
              <a:t>Grundsätzlich gilt:</a:t>
            </a:r>
          </a:p>
          <a:p>
            <a:pPr marL="914400" lvl="1" indent="-457200">
              <a:buFont typeface="Arial" panose="020B0604020202020204" pitchFamily="34" charset="0"/>
              <a:buChar char="•"/>
            </a:pPr>
            <a:r>
              <a:rPr lang="de-DE" sz="2000" dirty="0">
                <a:solidFill>
                  <a:schemeClr val="tx2"/>
                </a:solidFill>
                <a:latin typeface="Bahnschrift" panose="020B0502040204020203" pitchFamily="34" charset="0"/>
              </a:rPr>
              <a:t>große Stichproben sind nicht zwingend besser als kleine</a:t>
            </a:r>
          </a:p>
          <a:p>
            <a:pPr marL="914400" lvl="1" indent="-457200">
              <a:buFont typeface="Arial" panose="020B0604020202020204" pitchFamily="34" charset="0"/>
              <a:buChar char="•"/>
            </a:pPr>
            <a:r>
              <a:rPr lang="de-DE" sz="2000" dirty="0">
                <a:solidFill>
                  <a:schemeClr val="tx2"/>
                </a:solidFill>
                <a:latin typeface="Bahnschrift" panose="020B0502040204020203" pitchFamily="34" charset="0"/>
              </a:rPr>
              <a:t>Gütekriterien ist Auswahlprozess &amp; Erhebungsmethodik</a:t>
            </a:r>
          </a:p>
          <a:p>
            <a:pPr marL="914400" lvl="1" indent="-457200">
              <a:buFont typeface="Arial" panose="020B0604020202020204" pitchFamily="34" charset="0"/>
              <a:buChar char="•"/>
            </a:pPr>
            <a:r>
              <a:rPr lang="de-DE" sz="2000" dirty="0">
                <a:solidFill>
                  <a:schemeClr val="tx2"/>
                </a:solidFill>
                <a:latin typeface="Bahnschrift" panose="020B0502040204020203" pitchFamily="34" charset="0"/>
              </a:rPr>
              <a:t>in der Praxis: so viele Befragte wie möglich, um Zufallsfehler zu minimieren</a:t>
            </a:r>
          </a:p>
          <a:p>
            <a:pPr marL="457200" indent="-457200">
              <a:buFont typeface="Arial" panose="020B0604020202020204" pitchFamily="34" charset="0"/>
              <a:buChar char="•"/>
            </a:pPr>
            <a:endParaRPr lang="de-DE" sz="2000" b="1" dirty="0">
              <a:solidFill>
                <a:schemeClr val="tx2"/>
              </a:solidFill>
              <a:latin typeface="Bahnschrift" panose="020B0502040204020203" pitchFamily="34" charset="0"/>
            </a:endParaRPr>
          </a:p>
          <a:p>
            <a:pPr marL="457200" indent="-457200">
              <a:buFont typeface="Arial" panose="020B0604020202020204" pitchFamily="34" charset="0"/>
              <a:buChar char="•"/>
            </a:pPr>
            <a:r>
              <a:rPr lang="de-DE" sz="2000" b="1" dirty="0">
                <a:solidFill>
                  <a:schemeClr val="tx2"/>
                </a:solidFill>
                <a:latin typeface="Bahnschrift" panose="020B0502040204020203" pitchFamily="34" charset="0"/>
              </a:rPr>
              <a:t>Unterscheidung zwischen Stichproben und „Anfragen“ bzw. „Erfahrungen“</a:t>
            </a:r>
          </a:p>
          <a:p>
            <a:pPr marL="914400" lvl="1" indent="-457200">
              <a:buFont typeface="Arial" panose="020B0604020202020204" pitchFamily="34" charset="0"/>
              <a:buChar char="•"/>
            </a:pPr>
            <a:r>
              <a:rPr lang="de-DE" sz="2000" dirty="0">
                <a:solidFill>
                  <a:schemeClr val="tx2"/>
                </a:solidFill>
                <a:latin typeface="Bahnschrift" panose="020B0502040204020203" pitchFamily="34" charset="0"/>
              </a:rPr>
              <a:t>wenn gute Stichprobe: Anteil an Menschen mit speziellen Wohnbedarfen annähernd so hoch wie in Grundgesamtheit</a:t>
            </a:r>
          </a:p>
          <a:p>
            <a:pPr marL="914400" lvl="1" indent="-457200">
              <a:buFont typeface="Arial" panose="020B0604020202020204" pitchFamily="34" charset="0"/>
              <a:buChar char="•"/>
            </a:pPr>
            <a:endParaRPr lang="de-DE" sz="2000" dirty="0">
              <a:solidFill>
                <a:schemeClr val="tx2"/>
              </a:solidFill>
              <a:latin typeface="Bahnschrift" panose="020B0502040204020203" pitchFamily="34" charset="0"/>
            </a:endParaRPr>
          </a:p>
          <a:p>
            <a:pPr marL="457200" indent="-457200">
              <a:buFont typeface="Arial" panose="020B0604020202020204" pitchFamily="34" charset="0"/>
              <a:buChar char="•"/>
            </a:pPr>
            <a:endParaRPr lang="de-DE" sz="2000" dirty="0">
              <a:solidFill>
                <a:schemeClr val="tx2"/>
              </a:solidFill>
              <a:latin typeface="Bahnschrift" panose="020B0502040204020203" pitchFamily="34" charset="0"/>
            </a:endParaRPr>
          </a:p>
          <a:p>
            <a:endParaRPr lang="de-DE" sz="2200" dirty="0">
              <a:solidFill>
                <a:schemeClr val="tx2"/>
              </a:solidFill>
              <a:latin typeface="Bahnschrift" panose="020B0502040204020203" pitchFamily="34" charset="0"/>
            </a:endParaRPr>
          </a:p>
        </p:txBody>
      </p:sp>
      <p:sp>
        <p:nvSpPr>
          <p:cNvPr id="11" name="Inhaltsplatzhalter 10">
            <a:extLst>
              <a:ext uri="{FF2B5EF4-FFF2-40B4-BE49-F238E27FC236}">
                <a16:creationId xmlns:a16="http://schemas.microsoft.com/office/drawing/2014/main" id="{5EF3AC42-D14A-4435-8DD1-6171EA525099}"/>
              </a:ext>
              <a:ext uri="{C183D7F6-B498-43B3-948B-1728B52AA6E4}">
                <adec:decorative xmlns:adec="http://schemas.microsoft.com/office/drawing/2017/decorative" val="1"/>
              </a:ext>
            </a:extLst>
          </p:cNvPr>
          <p:cNvSpPr>
            <a:spLocks noGrp="1"/>
          </p:cNvSpPr>
          <p:nvPr>
            <p:ph idx="1"/>
          </p:nvPr>
        </p:nvSpPr>
        <p:spPr>
          <a:xfrm>
            <a:off x="982056" y="2023962"/>
            <a:ext cx="10660116" cy="4254918"/>
          </a:xfrm>
        </p:spPr>
        <p:txBody>
          <a:bodyPr>
            <a:normAutofit/>
          </a:bodyPr>
          <a:lstStyle/>
          <a:p>
            <a:pPr lvl="2">
              <a:buFont typeface="Arial" panose="020B0604020202020204" pitchFamily="34" charset="0"/>
              <a:buChar char="•"/>
            </a:pPr>
            <a:endParaRPr lang="de-DE" sz="1800" dirty="0">
              <a:solidFill>
                <a:schemeClr val="tx2"/>
              </a:solidFill>
              <a:latin typeface="Bahnschrift" panose="020B0502040204020203" pitchFamily="34" charset="0"/>
            </a:endParaRPr>
          </a:p>
          <a:p>
            <a:pPr marL="0" indent="0">
              <a:buNone/>
            </a:pPr>
            <a:endParaRPr lang="de-DE" i="1" dirty="0">
              <a:latin typeface="Bahnschrift" panose="020B0502040204020203" pitchFamily="34" charset="0"/>
            </a:endParaRPr>
          </a:p>
        </p:txBody>
      </p:sp>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Fragen der KSL-Mitarbeiter*innen</a:t>
            </a:r>
          </a:p>
        </p:txBody>
      </p:sp>
    </p:spTree>
    <p:extLst>
      <p:ext uri="{BB962C8B-B14F-4D97-AF65-F5344CB8AC3E}">
        <p14:creationId xmlns:p14="http://schemas.microsoft.com/office/powerpoint/2010/main" val="1540146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13</a:t>
            </a:fld>
            <a:endParaRPr lang="en-US" dirty="0"/>
          </a:p>
        </p:txBody>
      </p:sp>
      <p:pic>
        <p:nvPicPr>
          <p:cNvPr id="6" name="Grafik 5" descr="Vergleich von Menschen mit und ohne Beeinträchtigungen. Erster Vergleich: alleinlebend. 18% Menschen ohne Beeinträchtigungen ggü. 33% Menschen mit Beeinträchtigungen. Zweiter Vergleich: Paar ohne Kinder. 26% Menschen ohne Beeinträchtigungen ggü. 45% Paar ohne Kinder Menschen mit Beeinträchtigungen. Dritter Vergleich: Paar mit Kindern. 35% Menschen ohne Beeinträchtigungen ggü. 8% Menschen mit Beeinträchtigungen. Vierter Vergleich: Alleinerziehende. 5% Menschen ohne Beeinträchtigungen ggü. 2% Menschen mit Beeinträchtigungen. Fünfter Vergleich: Sonstige Haushalte. 15% Menschen ohne Beeinträchtigungen ggü. 13% Menschen mit Beeinträchtigungen.">
            <a:extLst>
              <a:ext uri="{FF2B5EF4-FFF2-40B4-BE49-F238E27FC236}">
                <a16:creationId xmlns:a16="http://schemas.microsoft.com/office/drawing/2014/main" id="{BAC4B634-C05C-4D33-86D5-7DB1C0DD1E8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80047" y="2446189"/>
            <a:ext cx="6025627" cy="2783036"/>
          </a:xfrm>
          <a:prstGeom prst="rect">
            <a:avLst/>
          </a:prstGeom>
          <a:noFill/>
        </p:spPr>
      </p:pic>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982056" y="2023962"/>
            <a:ext cx="10660116" cy="4254918"/>
          </a:xfrm>
        </p:spPr>
        <p:txBody>
          <a:bodyPr>
            <a:normAutofit/>
          </a:bodyPr>
          <a:lstStyle/>
          <a:p>
            <a:pPr lvl="1">
              <a:buFont typeface="Arial" panose="020B0604020202020204" pitchFamily="34" charset="0"/>
              <a:buChar char="•"/>
            </a:pPr>
            <a:r>
              <a:rPr lang="de-DE" sz="2200" b="1" dirty="0">
                <a:solidFill>
                  <a:schemeClr val="tx2"/>
                </a:solidFill>
                <a:latin typeface="Bahnschrift" panose="020B0502040204020203" pitchFamily="34" charset="0"/>
              </a:rPr>
              <a:t>Haushaltsformen in NRW</a:t>
            </a:r>
          </a:p>
          <a:p>
            <a:pPr lvl="1">
              <a:buFont typeface="Arial" panose="020B0604020202020204" pitchFamily="34" charset="0"/>
              <a:buChar char="•"/>
            </a:pPr>
            <a:endParaRPr lang="de-DE" sz="2200" b="1" dirty="0">
              <a:solidFill>
                <a:schemeClr val="tx2"/>
              </a:solidFill>
              <a:highlight>
                <a:srgbClr val="FFFF00"/>
              </a:highlight>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000" b="1" dirty="0">
              <a:solidFill>
                <a:schemeClr val="tx2"/>
              </a:solidFill>
              <a:latin typeface="Bahnschrift" panose="020B0502040204020203" pitchFamily="34" charset="0"/>
            </a:endParaRPr>
          </a:p>
          <a:p>
            <a:pPr lvl="1">
              <a:buFont typeface="Arial" panose="020B0604020202020204" pitchFamily="34" charset="0"/>
              <a:buChar char="•"/>
            </a:pPr>
            <a:endParaRPr lang="de-DE" sz="2000" b="1" dirty="0">
              <a:solidFill>
                <a:schemeClr val="tx2"/>
              </a:solidFill>
              <a:latin typeface="Bahnschrift" panose="020B0502040204020203" pitchFamily="34" charset="0"/>
            </a:endParaRPr>
          </a:p>
          <a:p>
            <a:pPr lvl="1">
              <a:buFont typeface="Arial" panose="020B0604020202020204" pitchFamily="34" charset="0"/>
              <a:buChar char="•"/>
            </a:pPr>
            <a:r>
              <a:rPr lang="de-DE" sz="2000" b="1" dirty="0">
                <a:solidFill>
                  <a:schemeClr val="tx2"/>
                </a:solidFill>
                <a:latin typeface="Bahnschrift" panose="020B0502040204020203" pitchFamily="34" charset="0"/>
              </a:rPr>
              <a:t>Repräsentativ?</a:t>
            </a:r>
          </a:p>
          <a:p>
            <a:pPr lvl="2">
              <a:buFont typeface="Arial" panose="020B0604020202020204" pitchFamily="34" charset="0"/>
              <a:buChar char="•"/>
            </a:pPr>
            <a:r>
              <a:rPr lang="de-DE" sz="2000" dirty="0">
                <a:solidFill>
                  <a:schemeClr val="tx2"/>
                </a:solidFill>
                <a:latin typeface="Bahnschrift" panose="020B0502040204020203" pitchFamily="34" charset="0"/>
              </a:rPr>
              <a:t>Ja, für Menschen in Privathaushalten ohne besondere Kommunikationsbedarfe</a:t>
            </a:r>
          </a:p>
          <a:p>
            <a:pPr marL="384048" lvl="2" indent="0">
              <a:buNone/>
            </a:pPr>
            <a:endParaRPr lang="de-DE" sz="1800" dirty="0">
              <a:solidFill>
                <a:schemeClr val="tx2"/>
              </a:solidFill>
              <a:latin typeface="Bahnschrift" panose="020B0502040204020203" pitchFamily="34" charset="0"/>
            </a:endParaRPr>
          </a:p>
          <a:p>
            <a:pPr marL="0" indent="0">
              <a:buNone/>
            </a:pPr>
            <a:endParaRPr lang="de-DE" dirty="0">
              <a:latin typeface="Bahnschrift" panose="020B0502040204020203" pitchFamily="34" charset="0"/>
            </a:endParaRPr>
          </a:p>
        </p:txBody>
      </p:sp>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Beispiel aus dem Teilhabebericht:</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Ergebnisse aus dem Mikrozensus</a:t>
            </a:r>
          </a:p>
        </p:txBody>
      </p:sp>
    </p:spTree>
    <p:extLst>
      <p:ext uri="{BB962C8B-B14F-4D97-AF65-F5344CB8AC3E}">
        <p14:creationId xmlns:p14="http://schemas.microsoft.com/office/powerpoint/2010/main" val="1171607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14</a:t>
            </a:fld>
            <a:endParaRPr lang="en-US" dirty="0"/>
          </a:p>
        </p:txBody>
      </p:sp>
      <p:sp>
        <p:nvSpPr>
          <p:cNvPr id="6" name="Textfeld 5">
            <a:extLst>
              <a:ext uri="{FF2B5EF4-FFF2-40B4-BE49-F238E27FC236}">
                <a16:creationId xmlns:a16="http://schemas.microsoft.com/office/drawing/2014/main" id="{26E037AF-6351-4DAD-AD53-4827FA2D2BB3}"/>
              </a:ext>
            </a:extLst>
          </p:cNvPr>
          <p:cNvSpPr txBox="1"/>
          <p:nvPr/>
        </p:nvSpPr>
        <p:spPr>
          <a:xfrm>
            <a:off x="6996458" y="3135758"/>
            <a:ext cx="4883068" cy="1015663"/>
          </a:xfrm>
          <a:prstGeom prst="rect">
            <a:avLst/>
          </a:prstGeom>
          <a:noFill/>
        </p:spPr>
        <p:txBody>
          <a:bodyPr wrap="none" rtlCol="0">
            <a:spAutoFit/>
          </a:bodyPr>
          <a:lstStyle/>
          <a:p>
            <a:r>
              <a:rPr lang="de-DE" sz="2000" b="1" dirty="0">
                <a:solidFill>
                  <a:schemeClr val="tx2"/>
                </a:solidFill>
                <a:latin typeface="Bahnschrift" panose="020B0502040204020203" pitchFamily="34" charset="0"/>
              </a:rPr>
              <a:t>Grundsätzlich immer sinnvoll:</a:t>
            </a:r>
          </a:p>
          <a:p>
            <a:r>
              <a:rPr lang="de-DE" sz="2000" dirty="0">
                <a:solidFill>
                  <a:schemeClr val="tx2"/>
                </a:solidFill>
                <a:latin typeface="Bahnschrift" panose="020B0502040204020203" pitchFamily="34" charset="0"/>
              </a:rPr>
              <a:t>Analysen getrennt nach Alter, Geschlecht </a:t>
            </a:r>
          </a:p>
          <a:p>
            <a:r>
              <a:rPr lang="de-DE" sz="2000" dirty="0">
                <a:solidFill>
                  <a:schemeClr val="tx2"/>
                </a:solidFill>
                <a:latin typeface="Bahnschrift" panose="020B0502040204020203" pitchFamily="34" charset="0"/>
              </a:rPr>
              <a:t>und ggf. weiteren Merkmalen</a:t>
            </a:r>
          </a:p>
        </p:txBody>
      </p:sp>
      <p:graphicFrame>
        <p:nvGraphicFramePr>
          <p:cNvPr id="2" name="Tabelle 1">
            <a:extLst>
              <a:ext uri="{FF2B5EF4-FFF2-40B4-BE49-F238E27FC236}">
                <a16:creationId xmlns:a16="http://schemas.microsoft.com/office/drawing/2014/main" id="{489E1D4A-8EF2-4CA4-B8DD-48A36F6A2D09}"/>
              </a:ext>
            </a:extLst>
          </p:cNvPr>
          <p:cNvGraphicFramePr>
            <a:graphicFrameLocks noGrp="1"/>
          </p:cNvGraphicFramePr>
          <p:nvPr>
            <p:extLst>
              <p:ext uri="{D42A27DB-BD31-4B8C-83A1-F6EECF244321}">
                <p14:modId xmlns:p14="http://schemas.microsoft.com/office/powerpoint/2010/main" val="2092405983"/>
              </p:ext>
            </p:extLst>
          </p:nvPr>
        </p:nvGraphicFramePr>
        <p:xfrm>
          <a:off x="1217796" y="1914136"/>
          <a:ext cx="5662398" cy="4124668"/>
        </p:xfrm>
        <a:graphic>
          <a:graphicData uri="http://schemas.openxmlformats.org/drawingml/2006/table">
            <a:tbl>
              <a:tblPr firstRow="1" firstCol="1" bandRow="1">
                <a:tableStyleId>{5C22544A-7EE6-4342-B048-85BDC9FD1C3A}</a:tableStyleId>
              </a:tblPr>
              <a:tblGrid>
                <a:gridCol w="1255666">
                  <a:extLst>
                    <a:ext uri="{9D8B030D-6E8A-4147-A177-3AD203B41FA5}">
                      <a16:colId xmlns:a16="http://schemas.microsoft.com/office/drawing/2014/main" val="1856339945"/>
                    </a:ext>
                  </a:extLst>
                </a:gridCol>
                <a:gridCol w="1320143">
                  <a:extLst>
                    <a:ext uri="{9D8B030D-6E8A-4147-A177-3AD203B41FA5}">
                      <a16:colId xmlns:a16="http://schemas.microsoft.com/office/drawing/2014/main" val="2617216185"/>
                    </a:ext>
                  </a:extLst>
                </a:gridCol>
                <a:gridCol w="1444220">
                  <a:extLst>
                    <a:ext uri="{9D8B030D-6E8A-4147-A177-3AD203B41FA5}">
                      <a16:colId xmlns:a16="http://schemas.microsoft.com/office/drawing/2014/main" val="3718892573"/>
                    </a:ext>
                  </a:extLst>
                </a:gridCol>
                <a:gridCol w="1642369">
                  <a:extLst>
                    <a:ext uri="{9D8B030D-6E8A-4147-A177-3AD203B41FA5}">
                      <a16:colId xmlns:a16="http://schemas.microsoft.com/office/drawing/2014/main" val="1773304659"/>
                    </a:ext>
                  </a:extLst>
                </a:gridCol>
              </a:tblGrid>
              <a:tr h="656227">
                <a:tc>
                  <a:txBody>
                    <a:bodyPr/>
                    <a:lstStyle/>
                    <a:p>
                      <a:pPr>
                        <a:lnSpc>
                          <a:spcPct val="115000"/>
                        </a:lnSpc>
                      </a:pPr>
                      <a:endParaRPr lang="de-DE" sz="1200">
                        <a:effectLst/>
                        <a:latin typeface="Bahnschrift" panose="020B0502040204020203" pitchFamily="34" charset="0"/>
                        <a:cs typeface="Times New Roman" panose="02020603050405020304" pitchFamily="18" charset="0"/>
                      </a:endParaRPr>
                    </a:p>
                  </a:txBody>
                  <a:tcPr marL="44450" marR="44450" marT="0" marB="0" anchor="b"/>
                </a:tc>
                <a:tc>
                  <a:txBody>
                    <a:bodyPr/>
                    <a:lstStyle/>
                    <a:p>
                      <a:pPr>
                        <a:lnSpc>
                          <a:spcPct val="115000"/>
                        </a:lnSpc>
                      </a:pPr>
                      <a:endParaRPr lang="de-DE" sz="1200">
                        <a:effectLst/>
                        <a:latin typeface="Bahnschrift" panose="020B0502040204020203" pitchFamily="34" charset="0"/>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latin typeface="Bahnschrift" panose="020B0502040204020203" pitchFamily="34" charset="0"/>
                        </a:rPr>
                        <a:t>Menschen mit</a:t>
                      </a:r>
                    </a:p>
                    <a:p>
                      <a:pPr algn="ctr">
                        <a:lnSpc>
                          <a:spcPct val="115000"/>
                        </a:lnSpc>
                        <a:spcBef>
                          <a:spcPts val="600"/>
                        </a:spcBef>
                        <a:spcAft>
                          <a:spcPts val="0"/>
                        </a:spcAft>
                      </a:pPr>
                      <a:r>
                        <a:rPr lang="de-DE" sz="1200">
                          <a:effectLst/>
                          <a:latin typeface="Bahnschrift" panose="020B0502040204020203" pitchFamily="34" charset="0"/>
                        </a:rPr>
                        <a:t>Beeinträchtigungen</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ctr"/>
                </a:tc>
                <a:tc>
                  <a:txBody>
                    <a:bodyPr/>
                    <a:lstStyle/>
                    <a:p>
                      <a:pPr algn="ctr">
                        <a:lnSpc>
                          <a:spcPct val="115000"/>
                        </a:lnSpc>
                        <a:spcBef>
                          <a:spcPts val="600"/>
                        </a:spcBef>
                        <a:spcAft>
                          <a:spcPts val="0"/>
                        </a:spcAft>
                      </a:pPr>
                      <a:r>
                        <a:rPr lang="de-DE" sz="1200" dirty="0">
                          <a:effectLst/>
                          <a:latin typeface="Bahnschrift" panose="020B0502040204020203" pitchFamily="34" charset="0"/>
                        </a:rPr>
                        <a:t>Menschen ohne</a:t>
                      </a:r>
                    </a:p>
                    <a:p>
                      <a:pPr algn="ctr">
                        <a:lnSpc>
                          <a:spcPct val="115000"/>
                        </a:lnSpc>
                        <a:spcBef>
                          <a:spcPts val="600"/>
                        </a:spcBef>
                        <a:spcAft>
                          <a:spcPts val="0"/>
                        </a:spcAft>
                      </a:pPr>
                      <a:r>
                        <a:rPr lang="de-DE" sz="1200" dirty="0">
                          <a:effectLst/>
                          <a:latin typeface="Bahnschrift" panose="020B0502040204020203" pitchFamily="34" charset="0"/>
                        </a:rPr>
                        <a:t>Beeinträchtigungen</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ctr"/>
                </a:tc>
                <a:extLst>
                  <a:ext uri="{0D108BD9-81ED-4DB2-BD59-A6C34878D82A}">
                    <a16:rowId xmlns:a16="http://schemas.microsoft.com/office/drawing/2014/main" val="1795138526"/>
                  </a:ext>
                </a:extLst>
              </a:tr>
              <a:tr h="177000">
                <a:tc rowSpan="5">
                  <a:txBody>
                    <a:bodyPr/>
                    <a:lstStyle/>
                    <a:p>
                      <a:pPr algn="ctr">
                        <a:lnSpc>
                          <a:spcPct val="115000"/>
                        </a:lnSpc>
                        <a:spcBef>
                          <a:spcPts val="600"/>
                        </a:spcBef>
                        <a:spcAft>
                          <a:spcPts val="0"/>
                        </a:spcAft>
                      </a:pPr>
                      <a:r>
                        <a:rPr lang="de-DE" sz="1200" dirty="0">
                          <a:effectLst/>
                          <a:latin typeface="Bahnschrift" panose="020B0502040204020203" pitchFamily="34" charset="0"/>
                        </a:rPr>
                        <a:t>18-44 Jahre</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ctr"/>
                </a:tc>
                <a:tc>
                  <a:txBody>
                    <a:bodyPr/>
                    <a:lstStyle/>
                    <a:p>
                      <a:pPr algn="l">
                        <a:lnSpc>
                          <a:spcPct val="115000"/>
                        </a:lnSpc>
                        <a:spcBef>
                          <a:spcPts val="600"/>
                        </a:spcBef>
                        <a:spcAft>
                          <a:spcPts val="0"/>
                        </a:spcAft>
                      </a:pPr>
                      <a:r>
                        <a:rPr lang="de-DE" sz="1200">
                          <a:effectLst/>
                          <a:latin typeface="Bahnschrift" panose="020B0502040204020203" pitchFamily="34" charset="0"/>
                        </a:rPr>
                        <a:t>Alleinlebend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highlight>
                            <a:srgbClr val="FFFF00"/>
                          </a:highlight>
                          <a:latin typeface="Bahnschrift" panose="020B0502040204020203" pitchFamily="34" charset="0"/>
                        </a:rPr>
                        <a:t>33%</a:t>
                      </a:r>
                      <a:endParaRPr lang="de-DE" sz="1200" dirty="0">
                        <a:effectLst/>
                        <a:highlight>
                          <a:srgbClr val="FFFF00"/>
                        </a:highligh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highlight>
                            <a:srgbClr val="FFFF00"/>
                          </a:highlight>
                          <a:latin typeface="Bahnschrift" panose="020B0502040204020203" pitchFamily="34" charset="0"/>
                        </a:rPr>
                        <a:t>20%</a:t>
                      </a:r>
                      <a:endParaRPr lang="de-DE" sz="1200" dirty="0">
                        <a:effectLst/>
                        <a:highlight>
                          <a:srgbClr val="FFFF00"/>
                        </a:highligh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1746523854"/>
                  </a:ext>
                </a:extLst>
              </a:tr>
              <a:tr h="177000">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Paar ohne Kind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latin typeface="Bahnschrift" panose="020B0502040204020203" pitchFamily="34" charset="0"/>
                        </a:rPr>
                        <a:t>14%</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17%</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3550773255"/>
                  </a:ext>
                </a:extLst>
              </a:tr>
              <a:tr h="177000">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Paar mit Kind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27%</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38%</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1273931190"/>
                  </a:ext>
                </a:extLst>
              </a:tr>
              <a:tr h="177000">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Alleinerziehend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latin typeface="Bahnschrift" panose="020B0502040204020203" pitchFamily="34" charset="0"/>
                        </a:rPr>
                        <a:t>6%</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5%</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3832721885"/>
                  </a:ext>
                </a:extLst>
              </a:tr>
              <a:tr h="168977">
                <a:tc vMerge="1">
                  <a:txBody>
                    <a:bodyPr/>
                    <a:lstStyle/>
                    <a:p>
                      <a:endParaRPr lang="de-DE"/>
                    </a:p>
                  </a:txBody>
                  <a:tcPr/>
                </a:tc>
                <a:tc>
                  <a:txBody>
                    <a:bodyPr/>
                    <a:lstStyle/>
                    <a:p>
                      <a:pPr algn="l">
                        <a:lnSpc>
                          <a:spcPct val="115000"/>
                        </a:lnSpc>
                        <a:spcBef>
                          <a:spcPts val="600"/>
                        </a:spcBef>
                        <a:spcAft>
                          <a:spcPts val="0"/>
                        </a:spcAft>
                      </a:pPr>
                      <a:r>
                        <a:rPr lang="de-DE" sz="1200" dirty="0">
                          <a:effectLst/>
                          <a:latin typeface="Bahnschrift" panose="020B0502040204020203" pitchFamily="34" charset="0"/>
                        </a:rPr>
                        <a:t>Sonstige Haushalte</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latin typeface="Bahnschrift" panose="020B0502040204020203" pitchFamily="34" charset="0"/>
                        </a:rPr>
                        <a:t>20%</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20%</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2196166572"/>
                  </a:ext>
                </a:extLst>
              </a:tr>
              <a:tr h="177000">
                <a:tc rowSpan="5">
                  <a:txBody>
                    <a:bodyPr/>
                    <a:lstStyle/>
                    <a:p>
                      <a:pPr algn="ctr">
                        <a:lnSpc>
                          <a:spcPct val="115000"/>
                        </a:lnSpc>
                        <a:spcBef>
                          <a:spcPts val="600"/>
                        </a:spcBef>
                        <a:spcAft>
                          <a:spcPts val="0"/>
                        </a:spcAft>
                      </a:pPr>
                      <a:r>
                        <a:rPr lang="de-DE" sz="1200">
                          <a:effectLst/>
                          <a:latin typeface="Bahnschrift" panose="020B0502040204020203" pitchFamily="34" charset="0"/>
                        </a:rPr>
                        <a:t>45-64 Jahre</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ctr"/>
                </a:tc>
                <a:tc>
                  <a:txBody>
                    <a:bodyPr/>
                    <a:lstStyle/>
                    <a:p>
                      <a:pPr algn="l">
                        <a:lnSpc>
                          <a:spcPct val="115000"/>
                        </a:lnSpc>
                        <a:spcBef>
                          <a:spcPts val="600"/>
                        </a:spcBef>
                        <a:spcAft>
                          <a:spcPts val="0"/>
                        </a:spcAft>
                      </a:pPr>
                      <a:r>
                        <a:rPr lang="de-DE" sz="1200">
                          <a:effectLst/>
                          <a:latin typeface="Bahnschrift" panose="020B0502040204020203" pitchFamily="34" charset="0"/>
                        </a:rPr>
                        <a:t>Alleinlebend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highlight>
                            <a:srgbClr val="FFFF00"/>
                          </a:highlight>
                          <a:latin typeface="Bahnschrift" panose="020B0502040204020203" pitchFamily="34" charset="0"/>
                        </a:rPr>
                        <a:t>30%</a:t>
                      </a:r>
                      <a:endParaRPr lang="de-DE" sz="1200" dirty="0">
                        <a:effectLst/>
                        <a:highlight>
                          <a:srgbClr val="FFFF00"/>
                        </a:highligh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highlight>
                            <a:srgbClr val="FFFF00"/>
                          </a:highlight>
                          <a:latin typeface="Bahnschrift" panose="020B0502040204020203" pitchFamily="34" charset="0"/>
                        </a:rPr>
                        <a:t>18%</a:t>
                      </a:r>
                      <a:endParaRPr lang="de-DE" sz="1200" dirty="0">
                        <a:effectLst/>
                        <a:highlight>
                          <a:srgbClr val="FFFF00"/>
                        </a:highligh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2910845556"/>
                  </a:ext>
                </a:extLst>
              </a:tr>
              <a:tr h="177000">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Paar ohne Kind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latin typeface="Bahnschrift" panose="020B0502040204020203" pitchFamily="34" charset="0"/>
                        </a:rPr>
                        <a:t>41%</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36%</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3183259077"/>
                  </a:ext>
                </a:extLst>
              </a:tr>
              <a:tr h="177000">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Paar mit Kind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latin typeface="Bahnschrift" panose="020B0502040204020203" pitchFamily="34" charset="0"/>
                        </a:rPr>
                        <a:t>8%</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21%</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989786809"/>
                  </a:ext>
                </a:extLst>
              </a:tr>
              <a:tr h="177000">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Alleinerziehend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latin typeface="Bahnschrift" panose="020B0502040204020203" pitchFamily="34" charset="0"/>
                        </a:rPr>
                        <a:t>2%</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3%</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1061408445"/>
                  </a:ext>
                </a:extLst>
              </a:tr>
              <a:tr h="168977">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Sonstige Haushalte</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latin typeface="Bahnschrift" panose="020B0502040204020203" pitchFamily="34" charset="0"/>
                        </a:rPr>
                        <a:t>19%</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23%</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493166501"/>
                  </a:ext>
                </a:extLst>
              </a:tr>
              <a:tr h="177000">
                <a:tc rowSpan="5">
                  <a:txBody>
                    <a:bodyPr/>
                    <a:lstStyle/>
                    <a:p>
                      <a:pPr algn="ctr">
                        <a:lnSpc>
                          <a:spcPct val="115000"/>
                        </a:lnSpc>
                        <a:spcBef>
                          <a:spcPts val="600"/>
                        </a:spcBef>
                        <a:spcAft>
                          <a:spcPts val="0"/>
                        </a:spcAft>
                      </a:pPr>
                      <a:r>
                        <a:rPr lang="de-DE" sz="1200">
                          <a:effectLst/>
                          <a:latin typeface="Bahnschrift" panose="020B0502040204020203" pitchFamily="34" charset="0"/>
                        </a:rPr>
                        <a:t>ab 65 Jahre</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ctr"/>
                </a:tc>
                <a:tc>
                  <a:txBody>
                    <a:bodyPr/>
                    <a:lstStyle/>
                    <a:p>
                      <a:pPr algn="l">
                        <a:lnSpc>
                          <a:spcPct val="115000"/>
                        </a:lnSpc>
                        <a:spcBef>
                          <a:spcPts val="600"/>
                        </a:spcBef>
                        <a:spcAft>
                          <a:spcPts val="0"/>
                        </a:spcAft>
                      </a:pPr>
                      <a:r>
                        <a:rPr lang="de-DE" sz="1200">
                          <a:effectLst/>
                          <a:latin typeface="Bahnschrift" panose="020B0502040204020203" pitchFamily="34" charset="0"/>
                        </a:rPr>
                        <a:t>Alleinlebend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highlight>
                            <a:srgbClr val="FFFF00"/>
                          </a:highlight>
                          <a:latin typeface="Bahnschrift" panose="020B0502040204020203" pitchFamily="34" charset="0"/>
                        </a:rPr>
                        <a:t>38%</a:t>
                      </a:r>
                      <a:endParaRPr lang="de-DE" sz="1200">
                        <a:effectLst/>
                        <a:highlight>
                          <a:srgbClr val="FFFF00"/>
                        </a:highligh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highlight>
                            <a:srgbClr val="FFFF00"/>
                          </a:highlight>
                          <a:latin typeface="Bahnschrift" panose="020B0502040204020203" pitchFamily="34" charset="0"/>
                        </a:rPr>
                        <a:t>33%</a:t>
                      </a:r>
                      <a:endParaRPr lang="de-DE" sz="1200" dirty="0">
                        <a:effectLst/>
                        <a:highlight>
                          <a:srgbClr val="FFFF00"/>
                        </a:highligh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1340950607"/>
                  </a:ext>
                </a:extLst>
              </a:tr>
              <a:tr h="177000">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Paar ohne Kind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55%</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57%</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1009729696"/>
                  </a:ext>
                </a:extLst>
              </a:tr>
              <a:tr h="177000">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Paar mit Kind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1%</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1032531706"/>
                  </a:ext>
                </a:extLst>
              </a:tr>
              <a:tr h="177000">
                <a:tc vMerge="1">
                  <a:txBody>
                    <a:bodyPr/>
                    <a:lstStyle/>
                    <a:p>
                      <a:endParaRPr lang="de-DE"/>
                    </a:p>
                  </a:txBody>
                  <a:tcPr/>
                </a:tc>
                <a:tc>
                  <a:txBody>
                    <a:bodyPr/>
                    <a:lstStyle/>
                    <a:p>
                      <a:pPr algn="l">
                        <a:lnSpc>
                          <a:spcPct val="115000"/>
                        </a:lnSpc>
                        <a:spcBef>
                          <a:spcPts val="600"/>
                        </a:spcBef>
                        <a:spcAft>
                          <a:spcPts val="0"/>
                        </a:spcAft>
                      </a:pPr>
                      <a:r>
                        <a:rPr lang="de-DE" sz="1200">
                          <a:effectLst/>
                          <a:latin typeface="Bahnschrift" panose="020B0502040204020203" pitchFamily="34" charset="0"/>
                        </a:rPr>
                        <a:t>Alleinerziehend</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a:effectLst/>
                          <a:latin typeface="Bahnschrift" panose="020B0502040204020203" pitchFamily="34" charset="0"/>
                        </a:rPr>
                        <a:t>/</a:t>
                      </a:r>
                      <a:endParaRPr lang="de-DE" sz="120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0%</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1368505664"/>
                  </a:ext>
                </a:extLst>
              </a:tr>
              <a:tr h="373825">
                <a:tc vMerge="1">
                  <a:txBody>
                    <a:bodyPr/>
                    <a:lstStyle/>
                    <a:p>
                      <a:endParaRPr lang="de-DE"/>
                    </a:p>
                  </a:txBody>
                  <a:tcPr/>
                </a:tc>
                <a:tc>
                  <a:txBody>
                    <a:bodyPr/>
                    <a:lstStyle/>
                    <a:p>
                      <a:pPr algn="l">
                        <a:lnSpc>
                          <a:spcPct val="115000"/>
                        </a:lnSpc>
                        <a:spcBef>
                          <a:spcPts val="600"/>
                        </a:spcBef>
                        <a:spcAft>
                          <a:spcPts val="0"/>
                        </a:spcAft>
                      </a:pPr>
                      <a:r>
                        <a:rPr lang="de-DE" sz="1200" dirty="0">
                          <a:effectLst/>
                          <a:latin typeface="Bahnschrift" panose="020B0502040204020203" pitchFamily="34" charset="0"/>
                        </a:rPr>
                        <a:t>Sonstige Haushalte</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7%</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tc>
                  <a:txBody>
                    <a:bodyPr/>
                    <a:lstStyle/>
                    <a:p>
                      <a:pPr algn="ctr">
                        <a:lnSpc>
                          <a:spcPct val="115000"/>
                        </a:lnSpc>
                        <a:spcBef>
                          <a:spcPts val="600"/>
                        </a:spcBef>
                        <a:spcAft>
                          <a:spcPts val="0"/>
                        </a:spcAft>
                      </a:pPr>
                      <a:r>
                        <a:rPr lang="de-DE" sz="1200" dirty="0">
                          <a:effectLst/>
                          <a:latin typeface="Bahnschrift" panose="020B0502040204020203" pitchFamily="34" charset="0"/>
                        </a:rPr>
                        <a:t>8%</a:t>
                      </a:r>
                      <a:endParaRPr lang="de-DE" sz="1200" dirty="0">
                        <a:effectLst/>
                        <a:latin typeface="Bahnschrift" panose="020B0502040204020203" pitchFamily="34" charset="0"/>
                        <a:ea typeface="Open Sans Semibold"/>
                        <a:cs typeface="Times New Roman" panose="02020603050405020304" pitchFamily="18" charset="0"/>
                      </a:endParaRPr>
                    </a:p>
                  </a:txBody>
                  <a:tcPr marL="44450" marR="44450" marT="0" marB="0" anchor="b"/>
                </a:tc>
                <a:extLst>
                  <a:ext uri="{0D108BD9-81ED-4DB2-BD59-A6C34878D82A}">
                    <a16:rowId xmlns:a16="http://schemas.microsoft.com/office/drawing/2014/main" val="2742096005"/>
                  </a:ext>
                </a:extLst>
              </a:tr>
            </a:tbl>
          </a:graphicData>
        </a:graphic>
      </p:graphicFrame>
      <p:sp>
        <p:nvSpPr>
          <p:cNvPr id="11" name="Inhaltsplatzhalter 10">
            <a:extLst>
              <a:ext uri="{FF2B5EF4-FFF2-40B4-BE49-F238E27FC236}">
                <a16:creationId xmlns:a16="http://schemas.microsoft.com/office/drawing/2014/main" id="{5EF3AC42-D14A-4435-8DD1-6171EA525099}"/>
              </a:ext>
              <a:ext uri="{C183D7F6-B498-43B3-948B-1728B52AA6E4}">
                <adec:decorative xmlns:adec="http://schemas.microsoft.com/office/drawing/2017/decorative" val="1"/>
              </a:ext>
            </a:extLst>
          </p:cNvPr>
          <p:cNvSpPr>
            <a:spLocks noGrp="1"/>
          </p:cNvSpPr>
          <p:nvPr>
            <p:ph idx="1"/>
          </p:nvPr>
        </p:nvSpPr>
        <p:spPr>
          <a:xfrm>
            <a:off x="982056" y="2023962"/>
            <a:ext cx="10660116" cy="4254918"/>
          </a:xfrm>
        </p:spPr>
        <p:txBody>
          <a:bodyPr>
            <a:normAutofit/>
          </a:bodyPr>
          <a:lstStyle/>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200" b="1" dirty="0">
              <a:solidFill>
                <a:schemeClr val="tx2"/>
              </a:solidFill>
              <a:latin typeface="Bahnschrift" panose="020B0502040204020203" pitchFamily="34" charset="0"/>
            </a:endParaRPr>
          </a:p>
          <a:p>
            <a:pPr lvl="1">
              <a:buFont typeface="Arial" panose="020B0604020202020204" pitchFamily="34" charset="0"/>
              <a:buChar char="•"/>
            </a:pPr>
            <a:endParaRPr lang="de-DE" sz="2000" b="1" dirty="0">
              <a:solidFill>
                <a:schemeClr val="tx2"/>
              </a:solidFill>
              <a:latin typeface="Bahnschrift" panose="020B0502040204020203" pitchFamily="34" charset="0"/>
            </a:endParaRPr>
          </a:p>
          <a:p>
            <a:pPr lvl="1">
              <a:buFont typeface="Arial" panose="020B0604020202020204" pitchFamily="34" charset="0"/>
              <a:buChar char="•"/>
            </a:pPr>
            <a:endParaRPr lang="de-DE" sz="2000" b="1" dirty="0">
              <a:solidFill>
                <a:schemeClr val="tx2"/>
              </a:solidFill>
              <a:latin typeface="Bahnschrift" panose="020B0502040204020203" pitchFamily="34" charset="0"/>
            </a:endParaRPr>
          </a:p>
          <a:p>
            <a:pPr lvl="1">
              <a:buFont typeface="Arial" panose="020B0604020202020204" pitchFamily="34" charset="0"/>
              <a:buChar char="•"/>
            </a:pPr>
            <a:endParaRPr lang="de-DE" sz="2000" b="1" dirty="0">
              <a:solidFill>
                <a:schemeClr val="tx2"/>
              </a:solidFill>
              <a:latin typeface="Bahnschrift" panose="020B0502040204020203" pitchFamily="34" charset="0"/>
            </a:endParaRPr>
          </a:p>
          <a:p>
            <a:pPr lvl="1">
              <a:buFont typeface="Arial" panose="020B0604020202020204" pitchFamily="34" charset="0"/>
              <a:buChar char="•"/>
            </a:pPr>
            <a:endParaRPr lang="de-DE" sz="2000" b="1" dirty="0">
              <a:solidFill>
                <a:schemeClr val="tx2"/>
              </a:solidFill>
              <a:latin typeface="Bahnschrift" panose="020B0502040204020203" pitchFamily="34" charset="0"/>
            </a:endParaRPr>
          </a:p>
          <a:p>
            <a:pPr lvl="2">
              <a:buFont typeface="Arial" panose="020B0604020202020204" pitchFamily="34" charset="0"/>
              <a:buChar char="•"/>
            </a:pPr>
            <a:endParaRPr lang="de-DE" sz="1800" b="1" dirty="0">
              <a:solidFill>
                <a:schemeClr val="tx2"/>
              </a:solidFill>
              <a:latin typeface="Bahnschrift" panose="020B0502040204020203" pitchFamily="34" charset="0"/>
            </a:endParaRPr>
          </a:p>
          <a:p>
            <a:pPr marL="0" indent="0">
              <a:buNone/>
            </a:pPr>
            <a:endParaRPr lang="de-DE" dirty="0">
              <a:latin typeface="Bahnschrift" panose="020B0502040204020203" pitchFamily="34" charset="0"/>
            </a:endParaRPr>
          </a:p>
        </p:txBody>
      </p:sp>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Beispiel aus dem Teilhabebericht:</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Ergebnisse aus dem Mikrozensus</a:t>
            </a:r>
          </a:p>
        </p:txBody>
      </p:sp>
    </p:spTree>
    <p:extLst>
      <p:ext uri="{BB962C8B-B14F-4D97-AF65-F5344CB8AC3E}">
        <p14:creationId xmlns:p14="http://schemas.microsoft.com/office/powerpoint/2010/main" val="2221110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Indikatoren und Operationalisierung:</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Fragen der KSL-Mitarbeiter*innen</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806505" y="1873491"/>
            <a:ext cx="11209945" cy="4012404"/>
          </a:xfrm>
        </p:spPr>
        <p:txBody>
          <a:bodyPr>
            <a:normAutofit lnSpcReduction="10000"/>
          </a:bodyPr>
          <a:lstStyle/>
          <a:p>
            <a:pPr>
              <a:buFont typeface="Arial" panose="020B0604020202020204" pitchFamily="34" charset="0"/>
              <a:buChar char="•"/>
            </a:pPr>
            <a:r>
              <a:rPr lang="de-DE" dirty="0">
                <a:solidFill>
                  <a:schemeClr val="tx2"/>
                </a:solidFill>
                <a:latin typeface="Bahnschrift" panose="020B0502040204020203" pitchFamily="34" charset="0"/>
              </a:rPr>
              <a:t> „Wie komme ich zu einer belastbaren Zahl, wie viele barrierefreie Wohnungen gebraucht werden, bzw. wie viele fehlen? In der Tagespresse sind gelegentlich Zahlen zu lesen. Wie die zustande kommen, weiß ich nicht.</a:t>
            </a:r>
          </a:p>
          <a:p>
            <a:pPr>
              <a:buFont typeface="Arial" panose="020B0604020202020204" pitchFamily="34" charset="0"/>
              <a:buChar char="•"/>
            </a:pPr>
            <a:r>
              <a:rPr lang="de-DE" dirty="0">
                <a:solidFill>
                  <a:schemeClr val="tx2"/>
                </a:solidFill>
                <a:latin typeface="Bahnschrift" panose="020B0502040204020203" pitchFamily="34" charset="0"/>
              </a:rPr>
              <a:t> Und wahrscheinlich sind "barrierefreie Wohnungen" nicht einheitlich definiert. Aber eine eindeutige, objektive, mathematische (?) Herangehensweise habe ich nicht, hätte ich aber gerne.“</a:t>
            </a:r>
          </a:p>
          <a:p>
            <a:pPr marL="0" indent="0">
              <a:buNone/>
            </a:pPr>
            <a:endParaRPr lang="de-DE" dirty="0">
              <a:solidFill>
                <a:schemeClr val="tx2"/>
              </a:solidFill>
              <a:latin typeface="Bahnschrift" panose="020B0502040204020203" pitchFamily="34" charset="0"/>
            </a:endParaRPr>
          </a:p>
          <a:p>
            <a:pPr>
              <a:buFont typeface="Arial" panose="020B0604020202020204" pitchFamily="34" charset="0"/>
              <a:buChar char="•"/>
            </a:pPr>
            <a:r>
              <a:rPr lang="de-DE" b="1" dirty="0">
                <a:solidFill>
                  <a:schemeClr val="tx2"/>
                </a:solidFill>
                <a:latin typeface="Bahnschrift" panose="020B0502040204020203" pitchFamily="34" charset="0"/>
              </a:rPr>
              <a:t> Datengrundlage und methodisches Vorgehen</a:t>
            </a:r>
          </a:p>
          <a:p>
            <a:pPr lvl="1">
              <a:buFont typeface="Arial" panose="020B0604020202020204" pitchFamily="34" charset="0"/>
              <a:buChar char="•"/>
            </a:pPr>
            <a:r>
              <a:rPr lang="de-DE" sz="2000" dirty="0">
                <a:solidFill>
                  <a:schemeClr val="tx2"/>
                </a:solidFill>
                <a:latin typeface="Bahnschrift" panose="020B0502040204020203" pitchFamily="34" charset="0"/>
                <a:sym typeface="Wingdings" panose="05000000000000000000" pitchFamily="2" charset="2"/>
              </a:rPr>
              <a:t>Daten basieren (vermutlich) auf stichprobenbasierten Schätzungen </a:t>
            </a:r>
          </a:p>
          <a:p>
            <a:pPr lvl="1">
              <a:buFont typeface="Arial" panose="020B0604020202020204" pitchFamily="34" charset="0"/>
              <a:buChar char="•"/>
            </a:pPr>
            <a:r>
              <a:rPr lang="de-DE" sz="2000" dirty="0">
                <a:solidFill>
                  <a:schemeClr val="tx2"/>
                </a:solidFill>
                <a:latin typeface="Bahnschrift" panose="020B0502040204020203" pitchFamily="34" charset="0"/>
                <a:sym typeface="Wingdings" panose="05000000000000000000" pitchFamily="2" charset="2"/>
              </a:rPr>
              <a:t>Verhältnis von Bedarf und Bestand: </a:t>
            </a:r>
            <a:r>
              <a:rPr lang="de-DE" sz="2000" i="1" dirty="0">
                <a:solidFill>
                  <a:srgbClr val="C00000"/>
                </a:solidFill>
                <a:latin typeface="Bahnschrift" panose="020B0502040204020203" pitchFamily="34" charset="0"/>
                <a:sym typeface="Wingdings" panose="05000000000000000000" pitchFamily="2" charset="2"/>
              </a:rPr>
              <a:t>Wie viele Menschen benötigen eine solche Wohnung?</a:t>
            </a:r>
            <a:r>
              <a:rPr lang="de-DE" sz="2000" dirty="0">
                <a:solidFill>
                  <a:srgbClr val="C00000"/>
                </a:solidFill>
                <a:latin typeface="Bahnschrift" panose="020B0502040204020203" pitchFamily="34" charset="0"/>
                <a:sym typeface="Wingdings" panose="05000000000000000000" pitchFamily="2" charset="2"/>
              </a:rPr>
              <a:t>                         </a:t>
            </a:r>
            <a:r>
              <a:rPr lang="de-DE" sz="2000" i="1" dirty="0">
                <a:solidFill>
                  <a:srgbClr val="C00000"/>
                </a:solidFill>
                <a:latin typeface="Bahnschrift" panose="020B0502040204020203" pitchFamily="34" charset="0"/>
                <a:sym typeface="Wingdings" panose="05000000000000000000" pitchFamily="2" charset="2"/>
              </a:rPr>
              <a:t>Wie viele Wohnungen gibt es derzeit? </a:t>
            </a:r>
            <a:endParaRPr lang="de-DE" sz="2000" i="1" dirty="0">
              <a:solidFill>
                <a:srgbClr val="C00000"/>
              </a:solidFill>
              <a:latin typeface="Bahnschrift" panose="020B0502040204020203" pitchFamily="34" charset="0"/>
            </a:endParaRPr>
          </a:p>
          <a:p>
            <a:pPr lvl="1">
              <a:buFont typeface="Arial" panose="020B0604020202020204" pitchFamily="34" charset="0"/>
              <a:buChar char="•"/>
            </a:pPr>
            <a:r>
              <a:rPr lang="de-DE" sz="2000" dirty="0">
                <a:solidFill>
                  <a:schemeClr val="tx2"/>
                </a:solidFill>
                <a:latin typeface="Bahnschrift" panose="020B0502040204020203" pitchFamily="34" charset="0"/>
              </a:rPr>
              <a:t>Frage der Operationalisierung</a:t>
            </a:r>
          </a:p>
          <a:p>
            <a:pPr lvl="2">
              <a:buFont typeface="Arial" panose="020B0604020202020204" pitchFamily="34" charset="0"/>
              <a:buChar char="•"/>
            </a:pPr>
            <a:r>
              <a:rPr lang="de-DE" sz="2000" i="1" dirty="0">
                <a:solidFill>
                  <a:srgbClr val="C00000"/>
                </a:solidFill>
                <a:latin typeface="Bahnschrift" panose="020B0502040204020203" pitchFamily="34" charset="0"/>
              </a:rPr>
              <a:t>Was bedeutet Barrierefreiheit konkret? </a:t>
            </a: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15</a:t>
            </a:fld>
            <a:endParaRPr lang="en-US" dirty="0"/>
          </a:p>
        </p:txBody>
      </p:sp>
    </p:spTree>
    <p:extLst>
      <p:ext uri="{BB962C8B-B14F-4D97-AF65-F5344CB8AC3E}">
        <p14:creationId xmlns:p14="http://schemas.microsoft.com/office/powerpoint/2010/main" val="2742219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r>
              <a:rPr lang="de-DE" sz="3200" b="1" dirty="0">
                <a:solidFill>
                  <a:schemeClr val="tx2"/>
                </a:solidFill>
                <a:latin typeface="Bahnschrift" panose="020B0502040204020203" pitchFamily="34" charset="0"/>
              </a:rPr>
              <a:t>Fazit:</a:t>
            </a:r>
            <a:br>
              <a:rPr lang="de-DE" sz="3200" b="1" dirty="0">
                <a:solidFill>
                  <a:schemeClr val="tx2"/>
                </a:solidFill>
                <a:latin typeface="Bahnschrift" panose="020B0502040204020203" pitchFamily="34" charset="0"/>
              </a:rPr>
            </a:br>
            <a:r>
              <a:rPr lang="de-DE" sz="3200" dirty="0">
                <a:solidFill>
                  <a:schemeClr val="tx2"/>
                </a:solidFill>
                <a:latin typeface="Bahnschrift" panose="020B0502040204020203" pitchFamily="34" charset="0"/>
              </a:rPr>
              <a:t>Teilhabeberichterstattung – Umgang mit Daten</a:t>
            </a: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982056" y="2023962"/>
            <a:ext cx="10660116" cy="4254918"/>
          </a:xfrm>
        </p:spPr>
        <p:txBody>
          <a:bodyPr>
            <a:normAutofit/>
          </a:bodyPr>
          <a:lstStyle/>
          <a:p>
            <a:pPr marL="658368" lvl="1" indent="-457200">
              <a:buFont typeface="+mj-lt"/>
              <a:buAutoNum type="arabicParenBoth"/>
            </a:pPr>
            <a:r>
              <a:rPr lang="de-DE" sz="2000" b="1" dirty="0">
                <a:solidFill>
                  <a:schemeClr val="tx2"/>
                </a:solidFill>
                <a:latin typeface="Bahnschrift" panose="020B0502040204020203" pitchFamily="34" charset="0"/>
                <a:sym typeface="Wingdings" panose="05000000000000000000" pitchFamily="2" charset="2"/>
              </a:rPr>
              <a:t>derzeit keine umfassende Datenquelle zu allen wichtigen Fragen</a:t>
            </a:r>
          </a:p>
          <a:p>
            <a:pPr marL="658368" lvl="1" indent="-457200">
              <a:buFont typeface="+mj-lt"/>
              <a:buAutoNum type="arabicParenBoth"/>
            </a:pPr>
            <a:endParaRPr lang="de-DE" sz="2000" b="1" dirty="0">
              <a:solidFill>
                <a:schemeClr val="tx2"/>
              </a:solidFill>
              <a:latin typeface="Bahnschrift" panose="020B0502040204020203" pitchFamily="34" charset="0"/>
              <a:sym typeface="Wingdings" panose="05000000000000000000" pitchFamily="2" charset="2"/>
            </a:endParaRPr>
          </a:p>
          <a:p>
            <a:pPr marL="658368" lvl="1" indent="-457200">
              <a:buFont typeface="+mj-lt"/>
              <a:buAutoNum type="arabicParenBoth"/>
            </a:pPr>
            <a:r>
              <a:rPr lang="de-DE" sz="2000" b="1" dirty="0" err="1">
                <a:solidFill>
                  <a:schemeClr val="tx2"/>
                </a:solidFill>
                <a:latin typeface="Bahnschrift" panose="020B0502040204020203" pitchFamily="34" charset="0"/>
                <a:sym typeface="Wingdings" panose="05000000000000000000" pitchFamily="2" charset="2"/>
              </a:rPr>
              <a:t>Untererfasssung</a:t>
            </a:r>
            <a:r>
              <a:rPr lang="de-DE" sz="2000" b="1" dirty="0">
                <a:solidFill>
                  <a:schemeClr val="tx2"/>
                </a:solidFill>
                <a:latin typeface="Bahnschrift" panose="020B0502040204020203" pitchFamily="34" charset="0"/>
                <a:sym typeface="Wingdings" panose="05000000000000000000" pitchFamily="2" charset="2"/>
              </a:rPr>
              <a:t> von Menschen mit Beeinträchtigungen in bisherigen Surveys</a:t>
            </a:r>
          </a:p>
          <a:p>
            <a:pPr lvl="2"/>
            <a:r>
              <a:rPr lang="de-DE" sz="2000" dirty="0">
                <a:solidFill>
                  <a:schemeClr val="tx2"/>
                </a:solidFill>
                <a:latin typeface="Bahnschrift" panose="020B0502040204020203" pitchFamily="34" charset="0"/>
                <a:sym typeface="Wingdings" panose="05000000000000000000" pitchFamily="2" charset="2"/>
              </a:rPr>
              <a:t>in Stichprobenziehung gehen primär Menschen in Privathaushalten ein</a:t>
            </a:r>
          </a:p>
          <a:p>
            <a:pPr lvl="2"/>
            <a:r>
              <a:rPr lang="de-DE" sz="2000" dirty="0">
                <a:solidFill>
                  <a:schemeClr val="tx2"/>
                </a:solidFill>
                <a:latin typeface="Bahnschrift" panose="020B0502040204020203" pitchFamily="34" charset="0"/>
                <a:sym typeface="Wingdings" panose="05000000000000000000" pitchFamily="2" charset="2"/>
              </a:rPr>
              <a:t>keine spezifischen Befragungsmethoden (z.B. Leichte Sprache, Gebärden-Dolmetscher)</a:t>
            </a:r>
          </a:p>
          <a:p>
            <a:pPr lvl="2"/>
            <a:endParaRPr lang="de-DE" sz="2000" dirty="0">
              <a:solidFill>
                <a:schemeClr val="tx2"/>
              </a:solidFill>
              <a:latin typeface="Bahnschrift" panose="020B0502040204020203" pitchFamily="34" charset="0"/>
              <a:sym typeface="Wingdings" panose="05000000000000000000" pitchFamily="2" charset="2"/>
            </a:endParaRPr>
          </a:p>
          <a:p>
            <a:pPr marL="658368" lvl="1" indent="-457200">
              <a:buFont typeface="+mj-lt"/>
              <a:buAutoNum type="arabicParenBoth"/>
            </a:pPr>
            <a:r>
              <a:rPr lang="de-DE" sz="2000" b="1" dirty="0">
                <a:solidFill>
                  <a:schemeClr val="tx2"/>
                </a:solidFill>
                <a:latin typeface="Bahnschrift" panose="020B0502040204020203" pitchFamily="34" charset="0"/>
                <a:sym typeface="Wingdings" panose="05000000000000000000" pitchFamily="2" charset="2"/>
              </a:rPr>
              <a:t>stichprobenbasierte Schätzungen sind immer Annäherung an Realität</a:t>
            </a:r>
          </a:p>
          <a:p>
            <a:pPr marL="658368" lvl="1" indent="-457200">
              <a:buFont typeface="+mj-lt"/>
              <a:buAutoNum type="arabicParenBoth"/>
            </a:pPr>
            <a:endParaRPr lang="de-DE" sz="2000" b="1" dirty="0">
              <a:solidFill>
                <a:schemeClr val="tx2"/>
              </a:solidFill>
              <a:latin typeface="Bahnschrift" panose="020B0502040204020203" pitchFamily="34" charset="0"/>
              <a:sym typeface="Wingdings" panose="05000000000000000000" pitchFamily="2" charset="2"/>
            </a:endParaRPr>
          </a:p>
          <a:p>
            <a:pPr marL="658368" lvl="1" indent="-457200">
              <a:buFont typeface="+mj-lt"/>
              <a:buAutoNum type="arabicParenBoth"/>
            </a:pPr>
            <a:r>
              <a:rPr lang="de-DE" sz="2000" b="1" dirty="0">
                <a:solidFill>
                  <a:schemeClr val="tx2"/>
                </a:solidFill>
                <a:latin typeface="Bahnschrift" panose="020B0502040204020203" pitchFamily="34" charset="0"/>
                <a:sym typeface="Wingdings" panose="05000000000000000000" pitchFamily="2" charset="2"/>
              </a:rPr>
              <a:t>prozessproduzierte Daten bilden dagegen „Verwaltungsrealität“ ab</a:t>
            </a:r>
          </a:p>
          <a:p>
            <a:pPr lvl="2">
              <a:buFont typeface="Arial" panose="020B0604020202020204" pitchFamily="34" charset="0"/>
              <a:buChar char="•"/>
            </a:pPr>
            <a:endParaRPr lang="de-DE" sz="1300" b="1" dirty="0">
              <a:solidFill>
                <a:schemeClr val="tx2"/>
              </a:solidFill>
              <a:latin typeface="Bahnschrift" panose="020B0502040204020203" pitchFamily="34" charset="0"/>
            </a:endParaRPr>
          </a:p>
          <a:p>
            <a:pPr lvl="2">
              <a:buFont typeface="Arial" panose="020B0604020202020204" pitchFamily="34" charset="0"/>
              <a:buChar char="•"/>
            </a:pPr>
            <a:endParaRPr lang="de-DE" sz="1300" b="1" dirty="0">
              <a:solidFill>
                <a:schemeClr val="tx2"/>
              </a:solidFill>
              <a:latin typeface="Bahnschrift" panose="020B0502040204020203" pitchFamily="34" charset="0"/>
            </a:endParaRPr>
          </a:p>
          <a:p>
            <a:pPr marL="201168" lvl="1" indent="0">
              <a:buNone/>
            </a:pPr>
            <a:endParaRPr lang="de-DE" sz="1700" b="1" dirty="0">
              <a:solidFill>
                <a:schemeClr val="tx2"/>
              </a:solidFill>
              <a:latin typeface="Bahnschrift" panose="020B0502040204020203" pitchFamily="34" charset="0"/>
            </a:endParaRPr>
          </a:p>
          <a:p>
            <a:pPr marL="0" indent="0">
              <a:buNone/>
            </a:pPr>
            <a:endParaRPr lang="de-DE" dirty="0">
              <a:latin typeface="Bahnschrift" panose="020B0502040204020203" pitchFamily="34" charset="0"/>
            </a:endParaRP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16</a:t>
            </a:fld>
            <a:endParaRPr lang="en-US" dirty="0"/>
          </a:p>
        </p:txBody>
      </p:sp>
    </p:spTree>
    <p:extLst>
      <p:ext uri="{BB962C8B-B14F-4D97-AF65-F5344CB8AC3E}">
        <p14:creationId xmlns:p14="http://schemas.microsoft.com/office/powerpoint/2010/main" val="500620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2E421EC-017C-4BB9-8683-C767A292566F}"/>
              </a:ext>
            </a:extLst>
          </p:cNvPr>
          <p:cNvSpPr>
            <a:spLocks noGrp="1"/>
          </p:cNvSpPr>
          <p:nvPr>
            <p:ph type="title"/>
          </p:nvPr>
        </p:nvSpPr>
        <p:spPr>
          <a:xfrm>
            <a:off x="982055" y="263528"/>
            <a:ext cx="10858846" cy="1450757"/>
          </a:xfrm>
        </p:spPr>
        <p:txBody>
          <a:bodyPr>
            <a:noAutofit/>
          </a:bodyPr>
          <a:lstStyle/>
          <a:p>
            <a:br>
              <a:rPr lang="de-DE" sz="3200" b="1" dirty="0">
                <a:solidFill>
                  <a:schemeClr val="tx2"/>
                </a:solidFill>
                <a:latin typeface="Bahnschrift" panose="020B0502040204020203" pitchFamily="34" charset="0"/>
              </a:rPr>
            </a:br>
            <a:r>
              <a:rPr lang="de-DE" sz="3200" b="1" dirty="0">
                <a:solidFill>
                  <a:schemeClr val="tx2"/>
                </a:solidFill>
                <a:latin typeface="Bahnschrift" panose="020B0502040204020203" pitchFamily="34" charset="0"/>
              </a:rPr>
              <a:t>Literaturtipps zur Vertiefung</a:t>
            </a:r>
            <a:endParaRPr lang="de-DE" sz="3200" dirty="0">
              <a:solidFill>
                <a:schemeClr val="tx2"/>
              </a:solidFill>
              <a:latin typeface="Bahnschrift" panose="020B0502040204020203" pitchFamily="34" charset="0"/>
            </a:endParaRPr>
          </a:p>
        </p:txBody>
      </p:sp>
      <p:sp>
        <p:nvSpPr>
          <p:cNvPr id="11" name="Inhaltsplatzhalter 10">
            <a:extLst>
              <a:ext uri="{FF2B5EF4-FFF2-40B4-BE49-F238E27FC236}">
                <a16:creationId xmlns:a16="http://schemas.microsoft.com/office/drawing/2014/main" id="{5EF3AC42-D14A-4435-8DD1-6171EA525099}"/>
              </a:ext>
            </a:extLst>
          </p:cNvPr>
          <p:cNvSpPr>
            <a:spLocks noGrp="1"/>
          </p:cNvSpPr>
          <p:nvPr>
            <p:ph idx="1"/>
          </p:nvPr>
        </p:nvSpPr>
        <p:spPr>
          <a:xfrm>
            <a:off x="1134978" y="1855736"/>
            <a:ext cx="11209945" cy="4254918"/>
          </a:xfrm>
        </p:spPr>
        <p:txBody>
          <a:bodyPr>
            <a:normAutofit/>
          </a:bodyPr>
          <a:lstStyle/>
          <a:p>
            <a:pPr marL="0" indent="0">
              <a:buNone/>
            </a:pPr>
            <a:r>
              <a:rPr lang="de-DE" sz="1800" b="1" dirty="0">
                <a:solidFill>
                  <a:schemeClr val="tx2"/>
                </a:solidFill>
                <a:latin typeface="Bahnschrift" panose="020B0502040204020203" pitchFamily="34" charset="0"/>
              </a:rPr>
              <a:t>Zum Einstieg</a:t>
            </a:r>
          </a:p>
          <a:p>
            <a:pPr marL="0" indent="-457200">
              <a:lnSpc>
                <a:spcPts val="2400"/>
              </a:lnSpc>
              <a:buNone/>
            </a:pPr>
            <a:r>
              <a:rPr lang="de-DE" sz="1800" dirty="0">
                <a:solidFill>
                  <a:schemeClr val="tx2"/>
                </a:solidFill>
                <a:latin typeface="Bahnschrift" panose="020B0502040204020203" pitchFamily="34" charset="0"/>
              </a:rPr>
              <a:t>Baur, N. &amp; Blasius</a:t>
            </a:r>
            <a:r>
              <a:rPr lang="de-DE" sz="1800">
                <a:solidFill>
                  <a:schemeClr val="tx2"/>
                </a:solidFill>
                <a:latin typeface="Bahnschrift" panose="020B0502040204020203" pitchFamily="34" charset="0"/>
              </a:rPr>
              <a:t>, J. </a:t>
            </a:r>
            <a:r>
              <a:rPr lang="de-DE" sz="1800" dirty="0">
                <a:solidFill>
                  <a:schemeClr val="tx2"/>
                </a:solidFill>
                <a:latin typeface="Bahnschrift" panose="020B0502040204020203" pitchFamily="34" charset="0"/>
              </a:rPr>
              <a:t>(2014): Handbuch Methoden der empirischen Sozialforschung. Springer.</a:t>
            </a:r>
          </a:p>
          <a:p>
            <a:pPr marL="0" indent="-457200">
              <a:lnSpc>
                <a:spcPts val="2400"/>
              </a:lnSpc>
              <a:buNone/>
            </a:pPr>
            <a:r>
              <a:rPr lang="de-DE" sz="1800" dirty="0">
                <a:solidFill>
                  <a:schemeClr val="tx2"/>
                </a:solidFill>
                <a:latin typeface="Bahnschrift" panose="020B0502040204020203" pitchFamily="34" charset="0"/>
              </a:rPr>
              <a:t>Diaz-</a:t>
            </a:r>
            <a:r>
              <a:rPr lang="de-DE" sz="1800" dirty="0" err="1">
                <a:solidFill>
                  <a:schemeClr val="tx2"/>
                </a:solidFill>
                <a:latin typeface="Bahnschrift" panose="020B0502040204020203" pitchFamily="34" charset="0"/>
              </a:rPr>
              <a:t>Bone</a:t>
            </a:r>
            <a:r>
              <a:rPr lang="de-DE" sz="1800" dirty="0">
                <a:solidFill>
                  <a:schemeClr val="tx2"/>
                </a:solidFill>
                <a:latin typeface="Bahnschrift" panose="020B0502040204020203" pitchFamily="34" charset="0"/>
              </a:rPr>
              <a:t>, R. &amp; Weischer, C. (2015): Methoden-Lexikon für die Sozialwissenschaften. Springer.</a:t>
            </a:r>
          </a:p>
          <a:p>
            <a:pPr marL="0" indent="-457200">
              <a:lnSpc>
                <a:spcPts val="2400"/>
              </a:lnSpc>
              <a:buNone/>
            </a:pPr>
            <a:endParaRPr lang="de-DE" sz="1800" dirty="0">
              <a:solidFill>
                <a:schemeClr val="tx2"/>
              </a:solidFill>
              <a:latin typeface="Bahnschrift" panose="020B0502040204020203" pitchFamily="34" charset="0"/>
            </a:endParaRPr>
          </a:p>
          <a:p>
            <a:pPr marL="0" indent="-457200">
              <a:lnSpc>
                <a:spcPts val="2400"/>
              </a:lnSpc>
              <a:buNone/>
            </a:pPr>
            <a:r>
              <a:rPr lang="de-DE" sz="1800" b="1" dirty="0">
                <a:solidFill>
                  <a:schemeClr val="tx2"/>
                </a:solidFill>
                <a:latin typeface="Bahnschrift" panose="020B0502040204020203" pitchFamily="34" charset="0"/>
              </a:rPr>
              <a:t>Für Methodeninteressierte</a:t>
            </a:r>
          </a:p>
          <a:p>
            <a:pPr marL="0" indent="-457200">
              <a:lnSpc>
                <a:spcPts val="2400"/>
              </a:lnSpc>
              <a:buNone/>
            </a:pPr>
            <a:r>
              <a:rPr lang="de-DE" sz="1800" dirty="0">
                <a:solidFill>
                  <a:schemeClr val="tx2"/>
                </a:solidFill>
                <a:latin typeface="Bahnschrift" panose="020B0502040204020203" pitchFamily="34" charset="0"/>
              </a:rPr>
              <a:t>Brandt, M., Fietz, J., Hampel, S. et al. (2018): Methoden der empirischen Alter(n)</a:t>
            </a:r>
            <a:r>
              <a:rPr lang="de-DE" sz="1800" dirty="0" err="1">
                <a:solidFill>
                  <a:schemeClr val="tx2"/>
                </a:solidFill>
                <a:latin typeface="Bahnschrift" panose="020B0502040204020203" pitchFamily="34" charset="0"/>
              </a:rPr>
              <a:t>sforschung</a:t>
            </a:r>
            <a:r>
              <a:rPr lang="de-DE" sz="1800" dirty="0">
                <a:solidFill>
                  <a:schemeClr val="tx2"/>
                </a:solidFill>
                <a:latin typeface="Bahnschrift" panose="020B0502040204020203" pitchFamily="34" charset="0"/>
              </a:rPr>
              <a:t>. Juventa.</a:t>
            </a:r>
          </a:p>
          <a:p>
            <a:pPr marL="0" indent="-457200">
              <a:lnSpc>
                <a:spcPts val="2400"/>
              </a:lnSpc>
              <a:buNone/>
            </a:pPr>
            <a:r>
              <a:rPr lang="de-DE" sz="1800" dirty="0">
                <a:solidFill>
                  <a:schemeClr val="tx2"/>
                </a:solidFill>
                <a:latin typeface="Bahnschrift" panose="020B0502040204020203" pitchFamily="34" charset="0"/>
              </a:rPr>
              <a:t>Porst, R. (2014): Fragebogen – Ein Arbeitsbuch. Springer.</a:t>
            </a:r>
          </a:p>
          <a:p>
            <a:pPr marL="0" indent="-457200">
              <a:lnSpc>
                <a:spcPts val="2400"/>
              </a:lnSpc>
              <a:buNone/>
            </a:pPr>
            <a:r>
              <a:rPr lang="de-DE" sz="1800" dirty="0">
                <a:solidFill>
                  <a:schemeClr val="tx2"/>
                </a:solidFill>
                <a:latin typeface="Bahnschrift" panose="020B0502040204020203" pitchFamily="34" charset="0"/>
              </a:rPr>
              <a:t>Wolf, C. &amp; Best, H. (2010): Handbuch der sozialwissenschaftlichen Datenanalyse. Springer.</a:t>
            </a:r>
          </a:p>
          <a:p>
            <a:pPr marL="0" indent="0">
              <a:buNone/>
            </a:pPr>
            <a:endParaRPr lang="de-DE" dirty="0">
              <a:solidFill>
                <a:schemeClr val="tx2"/>
              </a:solidFill>
              <a:latin typeface="Bahnschrift" panose="020B0502040204020203" pitchFamily="34" charset="0"/>
            </a:endParaRPr>
          </a:p>
          <a:p>
            <a:pPr lvl="2">
              <a:buFont typeface="Arial" panose="020B0604020202020204" pitchFamily="34" charset="0"/>
              <a:buChar char="•"/>
            </a:pPr>
            <a:endParaRPr lang="de-DE" sz="1300" b="1" dirty="0">
              <a:solidFill>
                <a:schemeClr val="tx2"/>
              </a:solidFill>
              <a:latin typeface="Bahnschrift" panose="020B0502040204020203" pitchFamily="34" charset="0"/>
            </a:endParaRPr>
          </a:p>
          <a:p>
            <a:pPr marL="201168" lvl="1" indent="0">
              <a:buNone/>
            </a:pPr>
            <a:endParaRPr lang="de-DE" sz="1700" b="1" dirty="0">
              <a:solidFill>
                <a:schemeClr val="tx2"/>
              </a:solidFill>
              <a:latin typeface="Bahnschrift" panose="020B0502040204020203" pitchFamily="34" charset="0"/>
            </a:endParaRPr>
          </a:p>
          <a:p>
            <a:pPr marL="0" indent="0">
              <a:buNone/>
            </a:pPr>
            <a:endParaRPr lang="de-DE" dirty="0">
              <a:latin typeface="Bahnschrift" panose="020B0502040204020203" pitchFamily="34" charset="0"/>
            </a:endParaRPr>
          </a:p>
        </p:txBody>
      </p:sp>
      <p:sp>
        <p:nvSpPr>
          <p:cNvPr id="4" name="Foliennummernplatzhalter 3">
            <a:extLst>
              <a:ext uri="{FF2B5EF4-FFF2-40B4-BE49-F238E27FC236}">
                <a16:creationId xmlns:a16="http://schemas.microsoft.com/office/drawing/2014/main" id="{0AA7430D-EADB-44E3-B4AF-DF187B2193F1}"/>
              </a:ext>
            </a:extLst>
          </p:cNvPr>
          <p:cNvSpPr>
            <a:spLocks noGrp="1"/>
          </p:cNvSpPr>
          <p:nvPr>
            <p:ph type="sldNum" sz="quarter" idx="12"/>
          </p:nvPr>
        </p:nvSpPr>
        <p:spPr/>
        <p:txBody>
          <a:bodyPr>
            <a:normAutofit/>
          </a:bodyPr>
          <a:lstStyle/>
          <a:p>
            <a:pPr>
              <a:spcAft>
                <a:spcPts val="600"/>
              </a:spcAft>
            </a:pPr>
            <a:fld id="{629637A9-119A-49DA-BD12-AAC58B377D80}" type="slidenum">
              <a:rPr lang="en-US" smtClean="0"/>
              <a:pPr>
                <a:spcAft>
                  <a:spcPts val="600"/>
                </a:spcAft>
              </a:pPr>
              <a:t>17</a:t>
            </a:fld>
            <a:endParaRPr lang="en-US" dirty="0"/>
          </a:p>
        </p:txBody>
      </p:sp>
    </p:spTree>
    <p:extLst>
      <p:ext uri="{BB962C8B-B14F-4D97-AF65-F5344CB8AC3E}">
        <p14:creationId xmlns:p14="http://schemas.microsoft.com/office/powerpoint/2010/main" val="2067554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61B93858-064D-42EC-BDA2-0A5A47954367}"/>
              </a:ext>
            </a:extLst>
          </p:cNvPr>
          <p:cNvSpPr>
            <a:spLocks noGrp="1"/>
          </p:cNvSpPr>
          <p:nvPr>
            <p:ph type="title"/>
          </p:nvPr>
        </p:nvSpPr>
        <p:spPr/>
        <p:txBody>
          <a:bodyPr/>
          <a:lstStyle/>
          <a:p>
            <a:r>
              <a:rPr lang="de-DE" dirty="0"/>
              <a:t>Ende der Präsentation</a:t>
            </a:r>
          </a:p>
        </p:txBody>
      </p:sp>
      <p:sp>
        <p:nvSpPr>
          <p:cNvPr id="3" name="Inhaltsplatzhalter 2">
            <a:extLst>
              <a:ext uri="{FF2B5EF4-FFF2-40B4-BE49-F238E27FC236}">
                <a16:creationId xmlns:a16="http://schemas.microsoft.com/office/drawing/2014/main" id="{12EBBA14-482C-491B-8D12-AD945A6F8655}"/>
              </a:ext>
            </a:extLst>
          </p:cNvPr>
          <p:cNvSpPr>
            <a:spLocks noGrp="1"/>
          </p:cNvSpPr>
          <p:nvPr>
            <p:ph idx="1"/>
          </p:nvPr>
        </p:nvSpPr>
        <p:spPr/>
        <p:txBody>
          <a:bodyPr>
            <a:normAutofit/>
          </a:bodyPr>
          <a:lstStyle/>
          <a:p>
            <a:pPr marL="0" indent="0">
              <a:buNone/>
            </a:pPr>
            <a:r>
              <a:rPr lang="de-DE" sz="2500" dirty="0">
                <a:solidFill>
                  <a:schemeClr val="tx2"/>
                </a:solidFill>
                <a:latin typeface="Bahnschrift" panose="020B0502040204020203" pitchFamily="34" charset="0"/>
              </a:rPr>
              <a:t>Vielen Dank für Ihre Aufmerksamkeit!</a:t>
            </a:r>
          </a:p>
          <a:p>
            <a:pPr marL="0" indent="0">
              <a:buNone/>
            </a:pPr>
            <a:endParaRPr lang="de-DE" sz="2500" dirty="0">
              <a:solidFill>
                <a:schemeClr val="tx2"/>
              </a:solidFill>
              <a:latin typeface="Bahnschrift" panose="020B0502040204020203" pitchFamily="34" charset="0"/>
            </a:endParaRPr>
          </a:p>
          <a:p>
            <a:pPr marL="0" indent="0">
              <a:buNone/>
            </a:pPr>
            <a:r>
              <a:rPr lang="de-DE" b="1" dirty="0">
                <a:solidFill>
                  <a:schemeClr val="tx2"/>
                </a:solidFill>
                <a:latin typeface="Bahnschrift" panose="020B0502040204020203" pitchFamily="34" charset="0"/>
              </a:rPr>
              <a:t>Kontakt</a:t>
            </a:r>
          </a:p>
          <a:p>
            <a:pPr marL="0" indent="0">
              <a:buNone/>
            </a:pPr>
            <a:r>
              <a:rPr lang="de-DE" dirty="0">
                <a:solidFill>
                  <a:schemeClr val="tx2"/>
                </a:solidFill>
                <a:latin typeface="Bahnschrift" panose="020B0502040204020203" pitchFamily="34" charset="0"/>
              </a:rPr>
              <a:t>Alina Schmitz</a:t>
            </a:r>
          </a:p>
          <a:p>
            <a:pPr marL="0" indent="0">
              <a:buNone/>
            </a:pPr>
            <a:r>
              <a:rPr lang="de-DE" dirty="0">
                <a:solidFill>
                  <a:schemeClr val="tx2"/>
                </a:solidFill>
                <a:latin typeface="Bahnschrift" panose="020B0502040204020203" pitchFamily="34" charset="0"/>
              </a:rPr>
              <a:t>ISG Institut für Sozialforschung und Gesellschaftspolitik</a:t>
            </a:r>
          </a:p>
          <a:p>
            <a:pPr marL="0" indent="0">
              <a:buNone/>
            </a:pPr>
            <a:r>
              <a:rPr lang="de-DE" dirty="0">
                <a:solidFill>
                  <a:schemeClr val="tx2"/>
                </a:solidFill>
                <a:latin typeface="Bahnschrift" panose="020B0502040204020203" pitchFamily="34" charset="0"/>
              </a:rPr>
              <a:t>schmitz@isg-institut.de</a:t>
            </a:r>
          </a:p>
          <a:p>
            <a:pPr marL="0" indent="0">
              <a:buNone/>
            </a:pPr>
            <a:r>
              <a:rPr lang="de-DE" dirty="0">
                <a:solidFill>
                  <a:schemeClr val="tx2"/>
                </a:solidFill>
                <a:latin typeface="Bahnschrift" panose="020B0502040204020203" pitchFamily="34" charset="0"/>
              </a:rPr>
              <a:t>0221 – 130 655 32</a:t>
            </a:r>
          </a:p>
        </p:txBody>
      </p:sp>
      <p:sp>
        <p:nvSpPr>
          <p:cNvPr id="4" name="Foliennummernplatzhalter 3">
            <a:extLst>
              <a:ext uri="{FF2B5EF4-FFF2-40B4-BE49-F238E27FC236}">
                <a16:creationId xmlns:a16="http://schemas.microsoft.com/office/drawing/2014/main" id="{D6F1C85A-FB07-4CF1-805C-D158DBABD0FC}"/>
              </a:ext>
            </a:extLst>
          </p:cNvPr>
          <p:cNvSpPr>
            <a:spLocks noGrp="1"/>
          </p:cNvSpPr>
          <p:nvPr>
            <p:ph type="sldNum" sz="quarter" idx="12"/>
          </p:nvPr>
        </p:nvSpPr>
        <p:spPr/>
        <p:txBody>
          <a:bodyPr/>
          <a:lstStyle/>
          <a:p>
            <a:fld id="{629637A9-119A-49DA-BD12-AAC58B377D80}" type="slidenum">
              <a:rPr lang="en-US" smtClean="0"/>
              <a:t>18</a:t>
            </a:fld>
            <a:endParaRPr lang="en-US" dirty="0"/>
          </a:p>
        </p:txBody>
      </p:sp>
    </p:spTree>
    <p:extLst>
      <p:ext uri="{BB962C8B-B14F-4D97-AF65-F5344CB8AC3E}">
        <p14:creationId xmlns:p14="http://schemas.microsoft.com/office/powerpoint/2010/main" val="426150471"/>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Rückblick">
  <a:themeElements>
    <a:clrScheme name="Warmes Blau">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ückblick">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1078</Words>
  <Application>Microsoft Office PowerPoint</Application>
  <PresentationFormat>Breitbild</PresentationFormat>
  <Paragraphs>255</Paragraphs>
  <Slides>18</Slides>
  <Notes>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18</vt:i4>
      </vt:variant>
    </vt:vector>
  </HeadingPairs>
  <TitlesOfParts>
    <vt:vector size="26" baseType="lpstr">
      <vt:lpstr>Arial</vt:lpstr>
      <vt:lpstr>Bahnschrift</vt:lpstr>
      <vt:lpstr>Calibri</vt:lpstr>
      <vt:lpstr>Calibri Light</vt:lpstr>
      <vt:lpstr>Wingdings</vt:lpstr>
      <vt:lpstr>Wingdings 2</vt:lpstr>
      <vt:lpstr>HDOfficeLightV0</vt:lpstr>
      <vt:lpstr>Rückblick</vt:lpstr>
      <vt:lpstr>Fortbildung für KSL-Mitarbeiter*innen „Statistik und Datenlage im Hinblick auf die Umsetzung  von Art. 31 UN BRK“   Datengenerierung und Datenanalyse  am Beispiel der Teilhabeberichterstattung  Bund und Land NRW    Alina Schmitz, M. A. Rehabilitationswissenschaften ISG Institut für Sozialforschung und Gesellschaftspolitik  Vortrag am 6. Juni 2019 in Gelsenkirchen </vt:lpstr>
      <vt:lpstr>Allgemeine Fragestellungen der Fortbildung</vt:lpstr>
      <vt:lpstr>Inhalt</vt:lpstr>
      <vt:lpstr> Sozialwissenschaftliche Studien: Ziele und Typologien</vt:lpstr>
      <vt:lpstr> Qualitative und quantitative Forschungsdesigns: Verschiedene Vorgehensweisen und Ziele</vt:lpstr>
      <vt:lpstr>Quantitative Daten: Unterschiedliche Datenarten und ihre Eigenschaften</vt:lpstr>
      <vt:lpstr> Datenverfügbarkeit und -beschaffung: Sekundärdaten im Teilhabebericht</vt:lpstr>
      <vt:lpstr> Fragen der KSL-Mitarbeiter*innen</vt:lpstr>
      <vt:lpstr>  Stichprobenbildung: Vorgehensweise und Prinzipien</vt:lpstr>
      <vt:lpstr> Repräsentativität: Definition und relevante Aspekte</vt:lpstr>
      <vt:lpstr> Repräsentativität: Definition und relevante Aspekte</vt:lpstr>
      <vt:lpstr> Fragen der KSL-Mitarbeiter*innen</vt:lpstr>
      <vt:lpstr> Beispiel aus dem Teilhabebericht: Ergebnisse aus dem Mikrozensus</vt:lpstr>
      <vt:lpstr> Beispiel aus dem Teilhabebericht: Ergebnisse aus dem Mikrozensus</vt:lpstr>
      <vt:lpstr> Indikatoren und Operationalisierung: Fragen der KSL-Mitarbeiter*innen</vt:lpstr>
      <vt:lpstr>Fazit: Teilhabeberichterstattung – Umgang mit Daten</vt:lpstr>
      <vt:lpstr> Literaturtipps zur Vertiefung</vt:lpstr>
      <vt:lpstr>Ende der 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Datengenerierung und -analyse Teilhabeberichterstattung</dc:title>
  <dc:creator>Alina Schmitz</dc:creator>
  <cp:lastModifiedBy>Amelie Schmidt</cp:lastModifiedBy>
  <cp:revision>393</cp:revision>
  <cp:lastPrinted>2019-06-14T06:29:35Z</cp:lastPrinted>
  <dcterms:created xsi:type="dcterms:W3CDTF">2018-12-10T17:26:23Z</dcterms:created>
  <dcterms:modified xsi:type="dcterms:W3CDTF">2019-07-10T09:33:48Z</dcterms:modified>
</cp:coreProperties>
</file>