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7" r:id="rId2"/>
    <p:sldId id="373" r:id="rId3"/>
    <p:sldId id="371" r:id="rId4"/>
    <p:sldId id="398" r:id="rId5"/>
    <p:sldId id="392" r:id="rId6"/>
    <p:sldId id="391" r:id="rId7"/>
    <p:sldId id="399" r:id="rId8"/>
    <p:sldId id="400" r:id="rId9"/>
    <p:sldId id="394" r:id="rId10"/>
    <p:sldId id="396" r:id="rId11"/>
    <p:sldId id="401" r:id="rId12"/>
    <p:sldId id="402" r:id="rId13"/>
    <p:sldId id="403" r:id="rId14"/>
    <p:sldId id="404" r:id="rId15"/>
    <p:sldId id="397" r:id="rId16"/>
    <p:sldId id="351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374" r:id="rId25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a Habermann" initials="JH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97E72D"/>
    <a:srgbClr val="EAFA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97" autoAdjust="0"/>
  </p:normalViewPr>
  <p:slideViewPr>
    <p:cSldViewPr>
      <p:cViewPr varScale="1">
        <p:scale>
          <a:sx n="68" d="100"/>
          <a:sy n="68" d="100"/>
        </p:scale>
        <p:origin x="28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68" y="-84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0B00F-C2C7-4B06-B4B4-3223DC5CCEA7}" type="datetimeFigureOut">
              <a:rPr lang="de-DE" smtClean="0"/>
              <a:t>28.03.2019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47B4E-D265-47D6-83B0-C5DAE31AC1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6364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3364A-D046-418D-917B-041E9F635C15}" type="datetimeFigureOut">
              <a:rPr lang="de-DE" smtClean="0"/>
              <a:pPr/>
              <a:t>28.03.2019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A2275-7EC5-4E48-B8F1-F687CC31304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77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A2275-7EC5-4E48-B8F1-F687CC313044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68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36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64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672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86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962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387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07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38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318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647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57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23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27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038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14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996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90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64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624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51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0970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08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A21AB0-B744-4936-976B-C57820EB016D}" type="slidenum">
              <a:rPr kumimoji="0" lang="de-DE" altLang="de-DE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kumimoji="0"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6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2DAD8-5902-43BE-A12E-BAFB25FA1DC2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Dr. Monika Schröttle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>
            <a:lvl2pPr>
              <a:buClr>
                <a:schemeClr val="tx2">
                  <a:lumMod val="40000"/>
                  <a:lumOff val="60000"/>
                </a:schemeClr>
              </a:buClr>
              <a:defRPr/>
            </a:lvl2pPr>
          </a:lstStyle>
          <a:p>
            <a:pPr lvl="0" eaLnBrk="1" latinLnBrk="0" hangingPunct="1"/>
            <a:r>
              <a:rPr lang="de-DE" dirty="0" smtClean="0"/>
              <a:t>Textmasterformate durch Klicken bearbeiten</a:t>
            </a:r>
          </a:p>
          <a:p>
            <a:pPr lvl="1" eaLnBrk="1" latinLnBrk="0" hangingPunct="1"/>
            <a:r>
              <a:rPr lang="de-DE" dirty="0" smtClean="0"/>
              <a:t>Zweite Ebene</a:t>
            </a:r>
          </a:p>
          <a:p>
            <a:pPr lvl="2" eaLnBrk="1" latinLnBrk="0" hangingPunct="1"/>
            <a:r>
              <a:rPr lang="de-DE" dirty="0" smtClean="0"/>
              <a:t>Dritte Ebene</a:t>
            </a:r>
          </a:p>
          <a:p>
            <a:pPr lvl="3" eaLnBrk="1" latinLnBrk="0" hangingPunct="1"/>
            <a:r>
              <a:rPr lang="de-DE" dirty="0" smtClean="0"/>
              <a:t>Vierte Ebene</a:t>
            </a:r>
          </a:p>
          <a:p>
            <a:pPr lvl="4" eaLnBrk="1" latinLnBrk="0" hangingPunct="1"/>
            <a:r>
              <a:rPr lang="de-DE" dirty="0" smtClean="0"/>
              <a:t>Fünfte Ebene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811F-E155-4563-9DFF-1B603133BDBF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F2AC-9178-46D2-A77A-87B284637B4D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94BD-0D4F-43EF-B985-30CA465A98F6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B34CD-DDE8-4369-900A-BCD735991923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5873-7031-490E-AD1C-D93A8C41BD5D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1628-E67D-4B74-A47A-36328C4AA6BD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5AEE-E0E3-4783-846A-7825AB42F2C3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D8C8-D328-4DB1-9EFC-6098FAF956BA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F304-DE2F-43B1-ACAB-7577506D430F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0000"/>
                <a:satMod val="165000"/>
              </a:schemeClr>
            </a:gs>
            <a:gs pos="85000">
              <a:schemeClr val="bg2">
                <a:shade val="80000"/>
                <a:satMod val="155000"/>
              </a:schemeClr>
            </a:gs>
            <a:gs pos="100000">
              <a:schemeClr val="bg2">
                <a:tint val="95000"/>
                <a:satMod val="20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BB4DBD-EE97-4FAB-834F-63BC47E5461D}" type="datetime1">
              <a:rPr lang="de-DE" smtClean="0"/>
              <a:pPr/>
              <a:t>28.03.2019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F2BBAF5-93A6-4A71-B851-91B83717E2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08000" y="576000"/>
            <a:ext cx="8928000" cy="2394000"/>
          </a:xfrm>
          <a:prstGeom prst="rect">
            <a:avLst/>
          </a:prstGeom>
          <a:solidFill>
            <a:schemeClr val="bg1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Rechteck 4"/>
          <p:cNvSpPr/>
          <p:nvPr/>
        </p:nvSpPr>
        <p:spPr>
          <a:xfrm>
            <a:off x="72000" y="576000"/>
            <a:ext cx="9018000" cy="120580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chteck 5"/>
          <p:cNvSpPr/>
          <p:nvPr/>
        </p:nvSpPr>
        <p:spPr>
          <a:xfrm>
            <a:off x="72000" y="2976649"/>
            <a:ext cx="9018000" cy="110532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Inhaltsplatzhalter 4"/>
          <p:cNvSpPr>
            <a:spLocks noGrp="1"/>
          </p:cNvSpPr>
          <p:nvPr>
            <p:ph sz="quarter" idx="1"/>
          </p:nvPr>
        </p:nvSpPr>
        <p:spPr>
          <a:xfrm>
            <a:off x="685800" y="3429000"/>
            <a:ext cx="7772400" cy="288032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b="1" dirty="0" smtClean="0"/>
              <a:t>Input Fachforum 3, </a:t>
            </a:r>
            <a:r>
              <a:rPr lang="de-DE" b="1" dirty="0"/>
              <a:t>Symposium „10 Jahre UN </a:t>
            </a:r>
            <a:r>
              <a:rPr lang="de-DE" b="1" dirty="0" smtClean="0"/>
              <a:t>Behindertenrechtskonvention“</a:t>
            </a:r>
            <a:r>
              <a:rPr lang="en-GB" dirty="0" smtClean="0"/>
              <a:t>, </a:t>
            </a:r>
            <a:r>
              <a:rPr lang="de-DE" b="1" dirty="0" smtClean="0"/>
              <a:t>2</a:t>
            </a:r>
            <a:r>
              <a:rPr lang="de-DE" b="1" dirty="0"/>
              <a:t>. April </a:t>
            </a:r>
            <a:r>
              <a:rPr lang="de-DE" b="1" dirty="0" smtClean="0"/>
              <a:t>2019, Ruhr-Universität Bochum</a:t>
            </a:r>
          </a:p>
          <a:p>
            <a:pPr marL="2865438" indent="0">
              <a:buNone/>
            </a:pPr>
            <a:r>
              <a:rPr lang="de-DE" b="1" dirty="0" smtClean="0">
                <a:solidFill>
                  <a:srgbClr val="7030A0"/>
                </a:solidFill>
              </a:rPr>
              <a:t>Dr. Monika Schröttle</a:t>
            </a:r>
            <a:r>
              <a:rPr lang="de-DE" dirty="0" smtClean="0">
                <a:solidFill>
                  <a:srgbClr val="7030A0"/>
                </a:solidFill>
              </a:rPr>
              <a:t>, Vertretungsprofessorin TU Dortmund + Institut für empirische Soziologie an der Universität Erlangen-Nürnberg</a:t>
            </a:r>
          </a:p>
          <a:p>
            <a:pPr algn="ctr">
              <a:buNone/>
            </a:pPr>
            <a:endParaRPr lang="de-DE" dirty="0" smtClean="0"/>
          </a:p>
          <a:p>
            <a:pPr>
              <a:buNone/>
            </a:pPr>
            <a:endParaRPr lang="de-DE" sz="2400" b="1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23528" y="1201500"/>
            <a:ext cx="8496944" cy="1143000"/>
          </a:xfrm>
          <a:noFill/>
        </p:spPr>
        <p:txBody>
          <a:bodyPr>
            <a:noAutofit/>
          </a:bodyPr>
          <a:lstStyle/>
          <a:p>
            <a:pPr algn="ctr"/>
            <a:r>
              <a:rPr lang="de-DE" b="1" dirty="0" smtClean="0"/>
              <a:t>Inklusive </a:t>
            </a:r>
            <a:r>
              <a:rPr lang="de-DE" b="1" dirty="0"/>
              <a:t>Forschung – Partizipative Forschung </a:t>
            </a:r>
            <a:endParaRPr lang="de-DE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467545" y="882809"/>
            <a:ext cx="8205316" cy="647601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8900" eaLnBrk="1" hangingPunct="1"/>
            <a:r>
              <a:rPr lang="de-DE" altLang="de-DE" sz="2800" b="1" dirty="0" smtClean="0"/>
              <a:t>Partizipative </a:t>
            </a:r>
            <a:r>
              <a:rPr lang="de-DE" altLang="de-DE" sz="2800" b="1" dirty="0" smtClean="0"/>
              <a:t>Forschung </a:t>
            </a:r>
            <a:r>
              <a:rPr lang="de-DE" altLang="de-DE" sz="2800" b="1" dirty="0" smtClean="0"/>
              <a:t>– </a:t>
            </a:r>
            <a:r>
              <a:rPr lang="de-DE" altLang="de-DE" sz="2800" b="1" dirty="0" smtClean="0"/>
              <a:t>was ist das?</a:t>
            </a:r>
            <a:endParaRPr lang="de-DE" altLang="de-DE" sz="2800" b="1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204864"/>
            <a:ext cx="4546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485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Partizipative </a:t>
            </a:r>
            <a:r>
              <a:rPr lang="de-DE" altLang="de-DE" sz="2800" b="1" dirty="0" smtClean="0"/>
              <a:t>Forschung – Was ist das?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 algn="ctr">
              <a:buNone/>
            </a:pPr>
            <a:r>
              <a:rPr lang="de-DE" sz="2400" b="1" dirty="0" smtClean="0"/>
              <a:t>„</a:t>
            </a:r>
            <a:r>
              <a:rPr lang="de-DE" sz="2400" b="1" dirty="0"/>
              <a:t>Nicht Forschung über Menschen und auch nicht für Menschen, sondern Forschung mit Menschen – dies ist der Anspruch und die grundlegende erkenntnistheoretische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Position </a:t>
            </a:r>
            <a:r>
              <a:rPr lang="de-DE" sz="2400" b="1" dirty="0"/>
              <a:t>von partizipativer Forschung.“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(</a:t>
            </a:r>
            <a:r>
              <a:rPr lang="de-DE" sz="2400" b="1" dirty="0" err="1"/>
              <a:t>Bergold</a:t>
            </a:r>
            <a:r>
              <a:rPr lang="de-DE" sz="2400" b="1" dirty="0"/>
              <a:t>/Thomas 2010</a:t>
            </a:r>
            <a:r>
              <a:rPr lang="de-DE" sz="2400" b="1" dirty="0" smtClean="0"/>
              <a:t>)</a:t>
            </a:r>
            <a:endParaRPr lang="en-GB" sz="2400" b="1" dirty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en-GB" sz="2400" dirty="0"/>
          </a:p>
        </p:txBody>
      </p:sp>
      <p:pic>
        <p:nvPicPr>
          <p:cNvPr id="4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9309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83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467545" y="476673"/>
            <a:ext cx="8205316" cy="105373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2800" b="1" dirty="0"/>
              <a:t>Sieben Thesen zur partizipativen Forschung und ihrer Umsetzung in Deutschland </a:t>
            </a:r>
            <a:endParaRPr lang="en-GB" sz="28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204864"/>
            <a:ext cx="4546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72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548681"/>
            <a:ext cx="7963536" cy="98173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marL="88900"/>
            <a:r>
              <a:rPr lang="de-DE" altLang="de-DE" sz="2800" b="1" dirty="0" smtClean="0"/>
              <a:t>1</a:t>
            </a:r>
            <a:r>
              <a:rPr lang="de-DE" altLang="de-DE" sz="2800" b="1" dirty="0" smtClean="0"/>
              <a:t>. </a:t>
            </a:r>
            <a:r>
              <a:rPr lang="de-DE" sz="2800" b="1" dirty="0"/>
              <a:t>Menschenrechtsbasierte Forschung erfordert 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smtClean="0"/>
              <a:t>    Partizipation </a:t>
            </a:r>
            <a:r>
              <a:rPr lang="de-DE" sz="2800" b="1" dirty="0"/>
              <a:t>– auch in der </a:t>
            </a:r>
            <a:r>
              <a:rPr lang="de-DE" sz="2800" b="1" dirty="0" smtClean="0"/>
              <a:t>Wissensproduktion. </a:t>
            </a:r>
            <a:r>
              <a:rPr lang="de-DE" altLang="de-DE" sz="2800" b="1" dirty="0" smtClean="0"/>
              <a:t> </a:t>
            </a:r>
            <a:endParaRPr lang="de-DE" altLang="de-DE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400" b="1" dirty="0" smtClean="0">
                <a:solidFill>
                  <a:srgbClr val="7030A0"/>
                </a:solidFill>
              </a:rPr>
              <a:t>Begründung aus der UN-BRK:</a:t>
            </a:r>
          </a:p>
          <a:p>
            <a:pPr marL="0" indent="0">
              <a:buNone/>
            </a:pPr>
            <a:endParaRPr lang="de-DE" sz="2400" b="1" dirty="0" smtClean="0">
              <a:solidFill>
                <a:srgbClr val="7030A0"/>
              </a:solidFill>
            </a:endParaRPr>
          </a:p>
          <a:p>
            <a:r>
              <a:rPr lang="de-DE" sz="2400" b="1" dirty="0" smtClean="0"/>
              <a:t>Selbstbestimmung / Autonomie / Chancengleichheit</a:t>
            </a:r>
          </a:p>
          <a:p>
            <a:r>
              <a:rPr lang="de-DE" sz="2400" b="1" dirty="0"/>
              <a:t>v</a:t>
            </a:r>
            <a:r>
              <a:rPr lang="de-DE" sz="2400" b="1" dirty="0" smtClean="0"/>
              <a:t>olle und wirksame Teilhabe in allen Lebensbereichen</a:t>
            </a:r>
          </a:p>
          <a:p>
            <a:r>
              <a:rPr lang="de-DE" sz="2400" b="1" dirty="0" smtClean="0"/>
              <a:t>Partizipation / Inklusion in Bildung und Arbeitswelt</a:t>
            </a:r>
            <a:br>
              <a:rPr lang="de-DE" sz="2400" b="1" dirty="0" smtClean="0"/>
            </a:br>
            <a:r>
              <a:rPr lang="de-DE" sz="2400" b="1" dirty="0" smtClean="0"/>
              <a:t>(Art</a:t>
            </a:r>
            <a:r>
              <a:rPr lang="de-DE" sz="2400" b="1" dirty="0"/>
              <a:t>. </a:t>
            </a:r>
            <a:r>
              <a:rPr lang="de-DE" sz="2400" b="1" dirty="0" smtClean="0"/>
              <a:t>24/26)</a:t>
            </a:r>
          </a:p>
          <a:p>
            <a:r>
              <a:rPr lang="de-DE" sz="2400" b="1" dirty="0" smtClean="0"/>
              <a:t>Mitwirkung / politische Mitbestimmung</a:t>
            </a:r>
            <a:r>
              <a:rPr lang="de-DE" sz="2400" b="1" dirty="0"/>
              <a:t> </a:t>
            </a:r>
            <a:r>
              <a:rPr lang="de-DE" sz="2400" b="1" dirty="0" smtClean="0"/>
              <a:t>(Art</a:t>
            </a:r>
            <a:r>
              <a:rPr lang="de-DE" sz="2400" b="1" dirty="0"/>
              <a:t>. </a:t>
            </a:r>
            <a:r>
              <a:rPr lang="de-DE" sz="2400" b="1" dirty="0" smtClean="0"/>
              <a:t>29) </a:t>
            </a:r>
            <a:endParaRPr lang="de-DE" sz="2400" b="1" dirty="0" smtClean="0"/>
          </a:p>
          <a:p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endParaRPr lang="de-DE" sz="2400" b="1" dirty="0"/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91063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400" b="1" dirty="0"/>
              <a:t>Vorläufer und Hintergründe der partizipativen Forschung. </a:t>
            </a:r>
            <a:endParaRPr lang="de-DE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en-GB" sz="2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45024"/>
            <a:ext cx="4125439" cy="2660908"/>
          </a:xfrm>
          <a:prstGeom prst="rect">
            <a:avLst/>
          </a:prstGeom>
        </p:spPr>
      </p:pic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548681"/>
            <a:ext cx="7963536" cy="981730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altLang="de-DE" sz="2800" b="1" dirty="0" smtClean="0"/>
              <a:t>2. </a:t>
            </a:r>
            <a:r>
              <a:rPr lang="de-DE" sz="2800" b="1" dirty="0"/>
              <a:t>Partizipative Forschung ist </a:t>
            </a:r>
            <a:r>
              <a:rPr lang="de-DE" sz="2800" b="1" dirty="0" smtClean="0"/>
              <a:t>(wieder) en </a:t>
            </a:r>
            <a:r>
              <a:rPr lang="de-DE" sz="2800" b="1" dirty="0"/>
              <a:t>vogue – 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smtClean="0"/>
              <a:t>    aber </a:t>
            </a:r>
            <a:r>
              <a:rPr lang="de-DE" sz="2800" b="1" dirty="0"/>
              <a:t>nicht neu. </a:t>
            </a:r>
            <a:endParaRPr lang="de-DE" altLang="de-D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279748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665361" y="548680"/>
            <a:ext cx="8033405" cy="64760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88900"/>
            <a:r>
              <a:rPr lang="de-DE" altLang="de-DE" sz="2400" b="1" dirty="0" smtClean="0">
                <a:solidFill>
                  <a:srgbClr val="7030A0"/>
                </a:solidFill>
              </a:rPr>
              <a:t>Vorläufer und Hintergründe der partizipativen Forschung</a:t>
            </a:r>
            <a:endParaRPr lang="de-DE" altLang="de-DE" sz="2400" b="1" dirty="0" smtClean="0">
              <a:solidFill>
                <a:srgbClr val="7030A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61" y="1412776"/>
            <a:ext cx="7993062" cy="511256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715963" lvl="0" indent="-273050">
              <a:lnSpc>
                <a:spcPct val="110000"/>
              </a:lnSpc>
            </a:pPr>
            <a:r>
              <a:rPr lang="de-DE" sz="2200" b="1" dirty="0" smtClean="0"/>
              <a:t>Die </a:t>
            </a:r>
            <a:r>
              <a:rPr lang="de-DE" sz="2200" b="1" dirty="0"/>
              <a:t>Anfänge: Aktions- und </a:t>
            </a:r>
            <a:r>
              <a:rPr lang="de-DE" sz="2200" b="1" dirty="0" smtClean="0"/>
              <a:t>Handlungsforschung</a:t>
            </a:r>
            <a:endParaRPr lang="en-GB" sz="2200" dirty="0"/>
          </a:p>
          <a:p>
            <a:pPr marL="715963" lvl="0" indent="-273050">
              <a:lnSpc>
                <a:spcPct val="110000"/>
              </a:lnSpc>
            </a:pPr>
            <a:r>
              <a:rPr lang="en-GB" sz="2200" b="1" dirty="0" smtClean="0"/>
              <a:t>“Action </a:t>
            </a:r>
            <a:r>
              <a:rPr lang="en-GB" sz="2200" b="1" dirty="0"/>
              <a:t>Research and Minority problems” </a:t>
            </a:r>
            <a:r>
              <a:rPr lang="en-GB" sz="2200" dirty="0"/>
              <a:t>(Lewin </a:t>
            </a:r>
            <a:r>
              <a:rPr lang="en-GB" sz="2200" dirty="0" smtClean="0"/>
              <a:t>1946)</a:t>
            </a:r>
          </a:p>
          <a:p>
            <a:pPr marL="715963" lvl="0" indent="-273050">
              <a:lnSpc>
                <a:spcPct val="110000"/>
              </a:lnSpc>
            </a:pPr>
            <a:r>
              <a:rPr lang="de-DE" sz="2200" b="1" dirty="0" smtClean="0"/>
              <a:t>Deutschland </a:t>
            </a:r>
            <a:r>
              <a:rPr lang="de-DE" sz="2200" b="1" dirty="0"/>
              <a:t>ab den 1970er Jahren: </a:t>
            </a:r>
            <a:r>
              <a:rPr lang="de-DE" sz="2200" dirty="0"/>
              <a:t>Handlungsforschung, Aktionsforschung, Tatforschung, aktivierende </a:t>
            </a:r>
            <a:r>
              <a:rPr lang="de-DE" sz="2200" dirty="0" smtClean="0"/>
              <a:t>Sozialforschung,  </a:t>
            </a:r>
            <a:r>
              <a:rPr lang="de-DE" sz="2200" dirty="0"/>
              <a:t>politisierende Sozialforschung </a:t>
            </a:r>
            <a:r>
              <a:rPr lang="de-DE" sz="2200" dirty="0" smtClean="0"/>
              <a:t>(Cremer 1980, Unger 2014) sowie feministische Forschung</a:t>
            </a:r>
          </a:p>
          <a:p>
            <a:pPr marL="715963" lvl="0" indent="-273050">
              <a:lnSpc>
                <a:spcPct val="110000"/>
              </a:lnSpc>
            </a:pPr>
            <a:r>
              <a:rPr lang="de-DE" sz="2200" b="1" dirty="0" smtClean="0"/>
              <a:t>engeres </a:t>
            </a:r>
            <a:r>
              <a:rPr lang="de-DE" sz="2200" b="1" dirty="0"/>
              <a:t>Verhältnis von Theorie und Praxis</a:t>
            </a:r>
            <a:r>
              <a:rPr lang="de-DE" sz="2200" dirty="0"/>
              <a:t>, bewusste </a:t>
            </a:r>
            <a:r>
              <a:rPr lang="de-DE" sz="2200" b="1" dirty="0"/>
              <a:t>Beteiligung </a:t>
            </a:r>
            <a:r>
              <a:rPr lang="de-DE" sz="2200" dirty="0"/>
              <a:t>an sozialen Prozessen, </a:t>
            </a:r>
            <a:r>
              <a:rPr lang="de-DE" sz="2200" b="1" dirty="0"/>
              <a:t>Einbeziehung</a:t>
            </a:r>
            <a:r>
              <a:rPr lang="de-DE" sz="2200" dirty="0"/>
              <a:t> der zu beforschenden </a:t>
            </a:r>
            <a:r>
              <a:rPr lang="de-DE" sz="2200" dirty="0" smtClean="0"/>
              <a:t>Gruppen, </a:t>
            </a:r>
            <a:r>
              <a:rPr lang="de-DE" sz="2200" b="1" dirty="0" err="1" smtClean="0"/>
              <a:t>Empowerment</a:t>
            </a:r>
            <a:endParaRPr lang="en-GB" sz="2200" b="1" dirty="0"/>
          </a:p>
          <a:p>
            <a:pPr marL="715963" lvl="0" indent="-273050">
              <a:lnSpc>
                <a:spcPct val="110000"/>
              </a:lnSpc>
            </a:pPr>
            <a:r>
              <a:rPr lang="de-DE" sz="2200" b="1" dirty="0" smtClean="0"/>
              <a:t>Paulo Freire, feministische Forschung</a:t>
            </a:r>
            <a:r>
              <a:rPr lang="de-DE" sz="2200" dirty="0" smtClean="0"/>
              <a:t>: Forschungsprinzipien </a:t>
            </a:r>
            <a:r>
              <a:rPr lang="de-DE" sz="2200" dirty="0"/>
              <a:t>wie </a:t>
            </a:r>
            <a:r>
              <a:rPr lang="de-DE" sz="2200" b="1" dirty="0"/>
              <a:t>Neutralität und Werturteilsfreiheit </a:t>
            </a:r>
            <a:r>
              <a:rPr lang="de-DE" sz="2200" dirty="0"/>
              <a:t>werden in Frage </a:t>
            </a:r>
            <a:r>
              <a:rPr lang="de-DE" sz="2200" dirty="0" smtClean="0"/>
              <a:t>gestellt</a:t>
            </a:r>
            <a:endParaRPr lang="en-GB" sz="2200" dirty="0"/>
          </a:p>
          <a:p>
            <a:pPr marL="715963" lvl="0" indent="-273050">
              <a:lnSpc>
                <a:spcPct val="110000"/>
              </a:lnSpc>
            </a:pPr>
            <a:r>
              <a:rPr lang="de-DE" sz="2200" dirty="0" smtClean="0"/>
              <a:t>Forschungsansatz trat </a:t>
            </a:r>
            <a:r>
              <a:rPr lang="de-DE" sz="2200" b="1" dirty="0" smtClean="0"/>
              <a:t>ab den in </a:t>
            </a:r>
            <a:r>
              <a:rPr lang="de-DE" sz="2200" b="1" dirty="0"/>
              <a:t>den 1990er Jahren </a:t>
            </a:r>
            <a:r>
              <a:rPr lang="de-DE" sz="2200" dirty="0"/>
              <a:t>in Deutschland </a:t>
            </a:r>
            <a:r>
              <a:rPr lang="de-DE" sz="2200" b="1" dirty="0" smtClean="0"/>
              <a:t>in den Hintergrund </a:t>
            </a:r>
            <a:r>
              <a:rPr lang="de-DE" sz="2200" dirty="0" smtClean="0"/>
              <a:t>und/oder </a:t>
            </a:r>
            <a:r>
              <a:rPr lang="de-DE" sz="2200" dirty="0"/>
              <a:t>wurde marginalisiert </a:t>
            </a:r>
            <a:r>
              <a:rPr lang="de-DE" sz="2200" dirty="0" smtClean="0"/>
              <a:t>– aber dennoch </a:t>
            </a:r>
            <a:r>
              <a:rPr lang="de-DE" sz="2200" b="1" dirty="0" smtClean="0"/>
              <a:t>von Wenigen weiterverfolgt</a:t>
            </a:r>
            <a:endParaRPr lang="en-GB" sz="2200" b="1" dirty="0"/>
          </a:p>
          <a:p>
            <a:endParaRPr lang="en-GB" sz="2400" dirty="0"/>
          </a:p>
          <a:p>
            <a:pPr marL="715963" lvl="0" indent="-273050"/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510414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000" dirty="0"/>
          </a:p>
          <a:p>
            <a:pPr marL="0" indent="0" algn="ctr">
              <a:buNone/>
            </a:pPr>
            <a:r>
              <a:rPr lang="de-DE" sz="2400" dirty="0"/>
              <a:t>Partizipative Forschung reicht in der Umsetzung von punktueller und partieller Einbeziehung von Menschen mit Behinderungen in den Forschungsprozess bis hin zu aktiver </a:t>
            </a:r>
            <a:r>
              <a:rPr lang="de-DE" sz="2400" dirty="0" smtClean="0"/>
              <a:t>Mitbestimmung</a:t>
            </a:r>
            <a:r>
              <a:rPr lang="de-DE" sz="2400" dirty="0"/>
              <a:t>, </a:t>
            </a:r>
            <a:r>
              <a:rPr lang="de-DE" sz="2400" dirty="0" smtClean="0"/>
              <a:t>Gestaltung</a:t>
            </a:r>
            <a:r>
              <a:rPr lang="de-DE" sz="2400" dirty="0"/>
              <a:t> </a:t>
            </a:r>
            <a:r>
              <a:rPr lang="de-DE" sz="2400" dirty="0" smtClean="0"/>
              <a:t>und Selbstbestimmung von </a:t>
            </a:r>
            <a:r>
              <a:rPr lang="de-DE" sz="2400" dirty="0"/>
              <a:t>Forschungsprozess, </a:t>
            </a:r>
            <a:r>
              <a:rPr lang="de-DE" sz="2400" dirty="0" smtClean="0"/>
              <a:t>Inhalten, Methoden und Durchführung.</a:t>
            </a:r>
            <a:r>
              <a:rPr lang="de-DE" sz="2400" dirty="0"/>
              <a:t/>
            </a:r>
            <a:br>
              <a:rPr lang="de-DE" sz="2400" dirty="0"/>
            </a:br>
            <a:endParaRPr lang="de-DE" sz="2400" dirty="0" smtClean="0"/>
          </a:p>
          <a:p>
            <a:pPr marL="0" indent="0" algn="ctr">
              <a:buNone/>
            </a:pPr>
            <a:endParaRPr lang="en-GB" sz="2400" dirty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395536" y="548681"/>
            <a:ext cx="8283059" cy="981730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500" b="1" dirty="0" smtClean="0"/>
              <a:t>3. Partizipative </a:t>
            </a:r>
            <a:r>
              <a:rPr lang="de-DE" sz="2500" b="1" dirty="0"/>
              <a:t>Forschung ist vielfältig – auch im Grad der (Mit-)Bestimmung von Inhalten und Forschungsprozessen</a:t>
            </a:r>
            <a:r>
              <a:rPr lang="de-DE" sz="2500" b="1" dirty="0" smtClean="0"/>
              <a:t>.</a:t>
            </a:r>
            <a:endParaRPr lang="de-DE" altLang="de-DE" sz="25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05064"/>
            <a:ext cx="2431157" cy="243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703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7963536" cy="647601"/>
          </a:xfrm>
          <a:solidFill>
            <a:schemeClr val="bg1"/>
          </a:solidFill>
        </p:spPr>
        <p:txBody>
          <a:bodyPr/>
          <a:lstStyle/>
          <a:p>
            <a:pPr marL="88900"/>
            <a:r>
              <a:rPr lang="de-DE" altLang="de-DE" sz="2800" b="1" dirty="0" smtClean="0"/>
              <a:t>Partizipative Forschung -  </a:t>
            </a:r>
            <a:r>
              <a:rPr lang="de-DE" sz="2800" b="1" dirty="0"/>
              <a:t>Wurzeln / Ansätze </a:t>
            </a:r>
            <a:endParaRPr lang="de-DE" altLang="de-DE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de-DE" sz="2400" dirty="0" smtClean="0"/>
          </a:p>
          <a:p>
            <a:pPr marL="715963" lvl="0" indent="-273050"/>
            <a:r>
              <a:rPr lang="de-DE" sz="2400" b="1" dirty="0"/>
              <a:t>Die Anfänge: Aktions- und Handlungsforschung</a:t>
            </a:r>
            <a:endParaRPr lang="en-GB" sz="2400" b="1" dirty="0"/>
          </a:p>
          <a:p>
            <a:pPr marL="715963" lvl="0" indent="-273050"/>
            <a:r>
              <a:rPr lang="de-DE" sz="2400" b="1" dirty="0"/>
              <a:t>Partizipative / partizipatorische Forschungsansätze</a:t>
            </a:r>
            <a:endParaRPr lang="en-GB" sz="2400" b="1" dirty="0"/>
          </a:p>
          <a:p>
            <a:pPr marL="715963" lvl="0" indent="-273050"/>
            <a:r>
              <a:rPr lang="de-DE" sz="2400" b="1" dirty="0"/>
              <a:t>Emanzipatorische </a:t>
            </a:r>
            <a:r>
              <a:rPr lang="de-DE" sz="2400" b="1" dirty="0" smtClean="0"/>
              <a:t>Forschung / </a:t>
            </a:r>
            <a:r>
              <a:rPr lang="de-DE" sz="2400" b="1" dirty="0" err="1" smtClean="0"/>
              <a:t>Disability</a:t>
            </a:r>
            <a:r>
              <a:rPr lang="de-DE" sz="2400" b="1" dirty="0" smtClean="0"/>
              <a:t> Studies</a:t>
            </a:r>
            <a:endParaRPr lang="en-GB" sz="2400" b="1" dirty="0"/>
          </a:p>
          <a:p>
            <a:pPr marL="715963" lvl="0" indent="-273050"/>
            <a:r>
              <a:rPr lang="de-DE" sz="2400" b="1" dirty="0"/>
              <a:t>Inklusive Forschung</a:t>
            </a:r>
            <a:endParaRPr lang="en-GB" sz="2400" b="1" dirty="0"/>
          </a:p>
          <a:p>
            <a:pPr marL="715963" lvl="0" indent="-273050"/>
            <a:r>
              <a:rPr lang="de-DE" sz="2400" b="1" dirty="0"/>
              <a:t>(Transdisziplinäre Forschung)</a:t>
            </a:r>
            <a:endParaRPr lang="en-GB" sz="2400" b="1" dirty="0"/>
          </a:p>
          <a:p>
            <a:pPr marL="0" indent="0" algn="ctr">
              <a:buNone/>
            </a:pPr>
            <a:endParaRPr lang="en-GB" sz="2400" dirty="0"/>
          </a:p>
        </p:txBody>
      </p:sp>
      <p:sp>
        <p:nvSpPr>
          <p:cNvPr id="2" name="Textfeld 1"/>
          <p:cNvSpPr txBox="1"/>
          <p:nvPr/>
        </p:nvSpPr>
        <p:spPr>
          <a:xfrm>
            <a:off x="1187624" y="5085184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rgbClr val="7030A0"/>
                </a:solidFill>
              </a:rPr>
              <a:t>Ansätze nicht trennscharf </a:t>
            </a:r>
            <a:r>
              <a:rPr lang="de-DE" sz="2000" b="1" dirty="0" smtClean="0">
                <a:solidFill>
                  <a:srgbClr val="7030A0"/>
                </a:solidFill>
              </a:rPr>
              <a:t>zu unterscheiden – </a:t>
            </a:r>
            <a:r>
              <a:rPr lang="de-DE" sz="2000" b="1" dirty="0" smtClean="0">
                <a:solidFill>
                  <a:srgbClr val="7030A0"/>
                </a:solidFill>
              </a:rPr>
              <a:t>überschneiden bzw. überlagern </a:t>
            </a:r>
            <a:r>
              <a:rPr lang="de-DE" sz="2000" b="1" dirty="0" smtClean="0">
                <a:solidFill>
                  <a:srgbClr val="7030A0"/>
                </a:solidFill>
              </a:rPr>
              <a:t>sich.</a:t>
            </a:r>
            <a:endParaRPr lang="en-GB" sz="2000" b="1" dirty="0">
              <a:solidFill>
                <a:srgbClr val="7030A0"/>
              </a:solidFill>
            </a:endParaRPr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867459" y="1035209"/>
            <a:ext cx="7963536" cy="647601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altLang="de-DE" sz="2800" b="1" smtClean="0"/>
              <a:t>Partizipative Forschung -  </a:t>
            </a:r>
            <a:r>
              <a:rPr lang="de-DE" sz="2800" b="1" smtClean="0"/>
              <a:t>Wurzeln / Ansätze </a:t>
            </a:r>
            <a:endParaRPr lang="de-DE" altLang="de-D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799348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700808"/>
            <a:ext cx="6674656" cy="4536504"/>
          </a:xfrm>
          <a:prstGeom prst="rect">
            <a:avLst/>
          </a:prstGeom>
        </p:spPr>
      </p:pic>
      <p:sp>
        <p:nvSpPr>
          <p:cNvPr id="4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7963536" cy="647601"/>
          </a:xfrm>
          <a:solidFill>
            <a:schemeClr val="bg1"/>
          </a:solidFill>
        </p:spPr>
        <p:txBody>
          <a:bodyPr/>
          <a:lstStyle/>
          <a:p>
            <a:pPr marL="88900"/>
            <a:r>
              <a:rPr lang="de-DE" altLang="de-DE" sz="2800" b="1" dirty="0" smtClean="0"/>
              <a:t>Stufenmodell der Partizipation</a:t>
            </a:r>
            <a:endParaRPr lang="de-DE" altLang="de-DE" sz="2800" b="1" dirty="0" smtClean="0"/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867459" y="1035209"/>
            <a:ext cx="7963536" cy="647601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altLang="de-DE" sz="2800" b="1" smtClean="0"/>
              <a:t>Partizipative Forschung -  </a:t>
            </a:r>
            <a:r>
              <a:rPr lang="de-DE" sz="2800" b="1" smtClean="0"/>
              <a:t>Wurzeln / Ansätze </a:t>
            </a:r>
            <a:endParaRPr lang="de-DE" altLang="de-DE" sz="2800" b="1" dirty="0" smtClean="0"/>
          </a:p>
        </p:txBody>
      </p:sp>
      <p:sp>
        <p:nvSpPr>
          <p:cNvPr id="7" name="AutoShape 2"/>
          <p:cNvSpPr txBox="1">
            <a:spLocks noChangeArrowheads="1"/>
          </p:cNvSpPr>
          <p:nvPr/>
        </p:nvSpPr>
        <p:spPr>
          <a:xfrm>
            <a:off x="1019859" y="1187609"/>
            <a:ext cx="7963536" cy="647601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altLang="de-DE" sz="2800" b="1" smtClean="0"/>
              <a:t>Partizipative Forschung -  </a:t>
            </a:r>
            <a:r>
              <a:rPr lang="de-DE" sz="2800" b="1" smtClean="0"/>
              <a:t>Wurzeln / Ansätze </a:t>
            </a:r>
            <a:endParaRPr lang="de-DE" altLang="de-D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529322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7963536" cy="647601"/>
          </a:xfrm>
          <a:solidFill>
            <a:schemeClr val="bg1"/>
          </a:solidFill>
        </p:spPr>
        <p:txBody>
          <a:bodyPr/>
          <a:lstStyle/>
          <a:p>
            <a:pPr marL="88900"/>
            <a:r>
              <a:rPr lang="de-DE" altLang="de-DE" sz="2800" b="1" dirty="0" smtClean="0"/>
              <a:t>Partizipative Forschung -  </a:t>
            </a:r>
            <a:r>
              <a:rPr lang="de-DE" sz="2800" b="1" dirty="0"/>
              <a:t>Wurzeln / Ansätze </a:t>
            </a:r>
            <a:endParaRPr lang="de-DE" altLang="de-DE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b="1" dirty="0"/>
              <a:t>Bob Dick (1997) unterscheidet </a:t>
            </a:r>
            <a:r>
              <a:rPr lang="de-DE" sz="2400" b="1" dirty="0" smtClean="0"/>
              <a:t>Dimensionen </a:t>
            </a:r>
            <a:r>
              <a:rPr lang="de-DE" sz="2400" b="1" dirty="0"/>
              <a:t>der Partizipation</a:t>
            </a:r>
            <a:r>
              <a:rPr lang="de-DE" sz="2400" b="1" dirty="0" smtClean="0"/>
              <a:t>:</a:t>
            </a:r>
          </a:p>
          <a:p>
            <a:pPr marL="0" indent="0">
              <a:buNone/>
            </a:pPr>
            <a:r>
              <a:rPr lang="de-DE" sz="2400" b="1" dirty="0" smtClean="0"/>
              <a:t> </a:t>
            </a:r>
            <a:endParaRPr lang="en-GB" sz="2400" b="1" dirty="0"/>
          </a:p>
          <a:p>
            <a:pPr lvl="0"/>
            <a:r>
              <a:rPr lang="de-DE" sz="2400" b="1" dirty="0"/>
              <a:t>Teilhabe, die den Inhalt der Forschung </a:t>
            </a:r>
            <a:r>
              <a:rPr lang="de-DE" sz="2400" b="1" dirty="0" smtClean="0"/>
              <a:t>betrifft</a:t>
            </a:r>
            <a:endParaRPr lang="en-GB" sz="2400" b="1" dirty="0"/>
          </a:p>
          <a:p>
            <a:pPr marL="358775" indent="0">
              <a:buNone/>
            </a:pPr>
            <a:r>
              <a:rPr lang="de-DE" sz="2400" dirty="0" smtClean="0"/>
              <a:t>(Teilnehmende </a:t>
            </a:r>
            <a:r>
              <a:rPr lang="de-DE" sz="2400" dirty="0"/>
              <a:t>informieren, </a:t>
            </a:r>
            <a:r>
              <a:rPr lang="de-DE" sz="2400" dirty="0" smtClean="0"/>
              <a:t>Teilnehmende interpretieren</a:t>
            </a:r>
            <a:r>
              <a:rPr lang="de-DE" sz="2400" dirty="0"/>
              <a:t>, </a:t>
            </a:r>
            <a:r>
              <a:rPr lang="de-DE" sz="2400" dirty="0" smtClean="0"/>
              <a:t>Teilnehmende </a:t>
            </a:r>
            <a:r>
              <a:rPr lang="de-DE" sz="2400" dirty="0"/>
              <a:t>planen Veränderungen, </a:t>
            </a:r>
            <a:r>
              <a:rPr lang="en-GB" sz="2400" dirty="0" err="1" smtClean="0"/>
              <a:t>Teilnehmende</a:t>
            </a:r>
            <a:r>
              <a:rPr lang="en-GB" sz="2400" dirty="0" smtClean="0"/>
              <a:t> </a:t>
            </a:r>
            <a:r>
              <a:rPr lang="en-GB" sz="2400" dirty="0" err="1" smtClean="0"/>
              <a:t>setzen</a:t>
            </a:r>
            <a:r>
              <a:rPr lang="en-GB" sz="2400" dirty="0"/>
              <a:t> </a:t>
            </a:r>
            <a:r>
              <a:rPr lang="en-GB" sz="2400" dirty="0" err="1" smtClean="0"/>
              <a:t>Veränderungen</a:t>
            </a:r>
            <a:r>
              <a:rPr lang="en-GB" sz="2400" dirty="0" smtClean="0"/>
              <a:t> </a:t>
            </a:r>
            <a:r>
              <a:rPr lang="en-GB" sz="2400" dirty="0"/>
              <a:t>um</a:t>
            </a:r>
            <a:r>
              <a:rPr lang="en-GB" sz="2400" dirty="0" smtClean="0"/>
              <a:t>.)</a:t>
            </a:r>
            <a:endParaRPr lang="en-GB" sz="2400" dirty="0"/>
          </a:p>
          <a:p>
            <a:endParaRPr lang="en-GB" sz="2400" dirty="0"/>
          </a:p>
          <a:p>
            <a:pPr lvl="0"/>
            <a:r>
              <a:rPr lang="de-DE" sz="2400" b="1" dirty="0"/>
              <a:t>Teilhabe, die den Forschungsprozess selbst </a:t>
            </a:r>
            <a:r>
              <a:rPr lang="de-DE" sz="2400" b="1" dirty="0" smtClean="0"/>
              <a:t>betrifft</a:t>
            </a:r>
            <a:endParaRPr lang="en-GB" sz="2400" b="1" dirty="0"/>
          </a:p>
          <a:p>
            <a:pPr marL="263525" lvl="0" indent="0">
              <a:buNone/>
            </a:pPr>
            <a:r>
              <a:rPr lang="de-DE" sz="2400" dirty="0"/>
              <a:t>(</a:t>
            </a:r>
            <a:r>
              <a:rPr lang="de-DE" sz="2400" dirty="0" smtClean="0"/>
              <a:t>Teilnehmende </a:t>
            </a:r>
            <a:r>
              <a:rPr lang="de-DE" sz="2400" dirty="0"/>
              <a:t>unterstützen den Prozess der Datengewinnung und -interpretation, </a:t>
            </a:r>
            <a:r>
              <a:rPr lang="de-DE" sz="2400" dirty="0" smtClean="0"/>
              <a:t>Teilnehmende </a:t>
            </a:r>
            <a:r>
              <a:rPr lang="de-DE" sz="2400" dirty="0"/>
              <a:t>gestalten den Forschungsprozess mit, sie sind Forscher/innen bzw. </a:t>
            </a:r>
            <a:r>
              <a:rPr lang="de-DE" sz="2400" dirty="0" smtClean="0"/>
              <a:t>Co-Forscher/innen)</a:t>
            </a:r>
            <a:endParaRPr lang="en-GB" sz="2400" dirty="0"/>
          </a:p>
          <a:p>
            <a:pPr marL="0" indent="0">
              <a:buNone/>
            </a:pPr>
            <a:r>
              <a:rPr lang="de-DE" sz="2400" dirty="0"/>
              <a:t> </a:t>
            </a:r>
            <a:endParaRPr lang="en-GB" sz="2400" dirty="0"/>
          </a:p>
          <a:p>
            <a:pPr lvl="0"/>
            <a:r>
              <a:rPr lang="de-DE" sz="2400" b="1" dirty="0"/>
              <a:t>Teilhabe, die den Inhalt, den Forschungsprozess oder beides </a:t>
            </a:r>
            <a:r>
              <a:rPr lang="de-DE" sz="2400" b="1" dirty="0" smtClean="0"/>
              <a:t>betrifft</a:t>
            </a:r>
            <a:r>
              <a:rPr lang="de-DE" sz="2400" dirty="0" smtClean="0"/>
              <a:t> </a:t>
            </a:r>
            <a:endParaRPr lang="en-GB" sz="2400" dirty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867459" y="1035209"/>
            <a:ext cx="7963536" cy="647601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altLang="de-DE" sz="2800" b="1" dirty="0" smtClean="0"/>
              <a:t>Dimensionen der Partizipation</a:t>
            </a:r>
            <a:endParaRPr lang="de-DE" altLang="de-D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844386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867459" y="332657"/>
            <a:ext cx="7963536" cy="1350154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dirty="0"/>
              <a:t>Matrix </a:t>
            </a:r>
            <a:r>
              <a:rPr lang="de-DE" sz="2800" dirty="0" smtClean="0"/>
              <a:t>der unterschiedlichen </a:t>
            </a:r>
            <a:r>
              <a:rPr lang="de-DE" sz="2800" dirty="0"/>
              <a:t>Möglichkeiten der Beteiligung </a:t>
            </a:r>
            <a:r>
              <a:rPr lang="de-DE" sz="2800" dirty="0" smtClean="0"/>
              <a:t>(Ausschuss </a:t>
            </a:r>
            <a:r>
              <a:rPr lang="de-DE" sz="2800" dirty="0"/>
              <a:t>„Reha-Forschung“ der Deutschen Vereinigung für Rehabilitation </a:t>
            </a:r>
            <a:r>
              <a:rPr lang="de-DE" sz="2800" dirty="0" smtClean="0"/>
              <a:t>und </a:t>
            </a:r>
            <a:r>
              <a:rPr lang="de-DE" sz="2800" dirty="0"/>
              <a:t>der Deutschen Gesellschaft für </a:t>
            </a:r>
            <a:r>
              <a:rPr lang="de-DE" sz="2800" dirty="0" smtClean="0"/>
              <a:t>Rehabilitationswissenschaften)</a:t>
            </a:r>
            <a:endParaRPr lang="en-GB" sz="2800" dirty="0"/>
          </a:p>
        </p:txBody>
      </p:sp>
      <p:pic>
        <p:nvPicPr>
          <p:cNvPr id="6" name="Grafik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891771"/>
            <a:ext cx="7170300" cy="4669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0398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de-DE" sz="2400" dirty="0"/>
              <a:t>Partizipative Forschung in Deutschland ist nicht konsequent verknüpft mit Inklusion in den Institutionen der Wissenschaft und Forschung. Der Prozess der Wissensproduktion bleibt dadurch weitgehend exkludierend und hierarchisierend.</a:t>
            </a:r>
            <a:br>
              <a:rPr lang="de-DE" sz="2400" dirty="0"/>
            </a:br>
            <a:endParaRPr lang="de-DE" sz="2400" dirty="0" smtClean="0"/>
          </a:p>
          <a:p>
            <a:pPr marL="0" indent="0" algn="ctr">
              <a:buNone/>
            </a:pPr>
            <a:endParaRPr lang="en-GB" sz="2400" dirty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548681"/>
            <a:ext cx="7963536" cy="981730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800" b="1" dirty="0" smtClean="0"/>
              <a:t>4. Partizipative </a:t>
            </a:r>
            <a:r>
              <a:rPr lang="de-DE" sz="2800" b="1" dirty="0"/>
              <a:t>Forschung ist oft nicht inklusiv. </a:t>
            </a:r>
            <a:br>
              <a:rPr lang="de-DE" sz="2800" b="1" dirty="0"/>
            </a:br>
            <a:endParaRPr lang="de-DE" altLang="de-D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107525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3" t="33431" r="28717" b="24328"/>
          <a:stretch/>
        </p:blipFill>
        <p:spPr bwMode="auto">
          <a:xfrm>
            <a:off x="755576" y="980728"/>
            <a:ext cx="7344816" cy="46085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467544" y="5399284"/>
            <a:ext cx="2088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Aktuell – außer in </a:t>
            </a:r>
            <a:r>
              <a:rPr lang="de-DE" dirty="0" err="1" smtClean="0"/>
              <a:t>Disability</a:t>
            </a:r>
            <a:r>
              <a:rPr lang="de-DE" dirty="0" smtClean="0"/>
              <a:t> Studies – kaum Selbst-/Mitbestimmung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140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3" t="33431" r="28717" b="24328"/>
          <a:stretch/>
        </p:blipFill>
        <p:spPr bwMode="auto">
          <a:xfrm>
            <a:off x="755576" y="980728"/>
            <a:ext cx="7344816" cy="46085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Ellipse 1"/>
          <p:cNvSpPr/>
          <p:nvPr/>
        </p:nvSpPr>
        <p:spPr>
          <a:xfrm>
            <a:off x="1835696" y="3261632"/>
            <a:ext cx="6408712" cy="2592288"/>
          </a:xfrm>
          <a:prstGeom prst="ellipse">
            <a:avLst/>
          </a:prstGeom>
          <a:solidFill>
            <a:srgbClr val="FFFF00">
              <a:alpha val="11000"/>
            </a:srgbClr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5820" tIns="20175" rIns="225820" bIns="20175" numCol="1" spcCol="1270" rtlCol="0" anchor="ctr" anchorCtr="0">
            <a:noAutofit/>
          </a:bodyPr>
          <a:lstStyle/>
          <a:p>
            <a:pPr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1400" kern="1200" dirty="0" smtClean="0"/>
          </a:p>
        </p:txBody>
      </p:sp>
      <p:sp>
        <p:nvSpPr>
          <p:cNvPr id="3" name="Textfeld 2"/>
          <p:cNvSpPr txBox="1"/>
          <p:nvPr/>
        </p:nvSpPr>
        <p:spPr>
          <a:xfrm>
            <a:off x="467544" y="5205848"/>
            <a:ext cx="1800200" cy="129614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467544" y="5399284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Aktuell – außer in </a:t>
            </a:r>
            <a:r>
              <a:rPr lang="de-DE" dirty="0" err="1" smtClean="0"/>
              <a:t>Disability</a:t>
            </a:r>
            <a:r>
              <a:rPr lang="de-DE" dirty="0" smtClean="0"/>
              <a:t> Studies – kaum Selbst-/Mitbestimmung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928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>
            <a:normAutofit fontScale="90000"/>
          </a:bodyPr>
          <a:lstStyle/>
          <a:p>
            <a:pPr marL="88900" eaLnBrk="1" hangingPunct="1"/>
            <a:r>
              <a:rPr lang="de-DE" altLang="de-DE" sz="2800" b="1" dirty="0" smtClean="0"/>
              <a:t>Weitgehende Trennung von Forschungssubjekt und Forschungsobjekt</a:t>
            </a:r>
            <a:endParaRPr lang="de-DE" altLang="de-DE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059" y="1530410"/>
            <a:ext cx="7993062" cy="4850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de-DE" sz="2000" b="1" dirty="0" smtClean="0">
                <a:solidFill>
                  <a:srgbClr val="7030A0"/>
                </a:solidFill>
              </a:rPr>
              <a:t>Klassisches Beispiel: </a:t>
            </a:r>
            <a:endParaRPr lang="de-DE" sz="2000" b="1" dirty="0" smtClean="0">
              <a:solidFill>
                <a:srgbClr val="7030A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205863"/>
            <a:ext cx="5759752" cy="350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78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>
            <a:normAutofit fontScale="90000"/>
          </a:bodyPr>
          <a:lstStyle/>
          <a:p>
            <a:pPr marL="88900" eaLnBrk="1" hangingPunct="1"/>
            <a:r>
              <a:rPr lang="de-DE" altLang="de-DE" sz="2800" b="1" dirty="0" smtClean="0"/>
              <a:t>Weitgehende Trennung von Forschungssubjekt und Forschungsobjekt</a:t>
            </a:r>
            <a:endParaRPr lang="de-DE" altLang="de-DE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059" y="1530410"/>
            <a:ext cx="7993062" cy="4850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endParaRPr lang="de-DE" sz="2000" b="1"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2000" b="1" dirty="0" smtClean="0">
                <a:solidFill>
                  <a:srgbClr val="7030A0"/>
                </a:solidFill>
              </a:rPr>
              <a:t>Forschende sind keine Betroffene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2000" b="1" dirty="0" smtClean="0">
                <a:solidFill>
                  <a:srgbClr val="7030A0"/>
                </a:solidFill>
              </a:rPr>
              <a:t>Betroffene sind keine Forschenden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2000" b="1" dirty="0" smtClean="0">
                <a:solidFill>
                  <a:srgbClr val="7030A0"/>
                </a:solidFill>
              </a:rPr>
              <a:t>Erfahrungswissen als subjektiv, wissenschaftliches Wissen als objektiv (und höherwertig) gefasst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2000" b="1" dirty="0">
                <a:solidFill>
                  <a:srgbClr val="7030A0"/>
                </a:solidFill>
              </a:rPr>
              <a:t>k</a:t>
            </a:r>
            <a:r>
              <a:rPr lang="de-DE" sz="2000" b="1" dirty="0" smtClean="0">
                <a:solidFill>
                  <a:srgbClr val="7030A0"/>
                </a:solidFill>
              </a:rPr>
              <a:t>aum Anspruch, tatsächlich inklusive Forschungszusammenhänge mit Einbeziehung von Wissenschaftler*innen mit und ohne Behinderung auf Augenhöhe aufzubauen.</a:t>
            </a:r>
            <a:endParaRPr lang="de-DE" sz="20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712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>
            <a:normAutofit fontScale="90000"/>
          </a:bodyPr>
          <a:lstStyle/>
          <a:p>
            <a:pPr marL="88900" eaLnBrk="1" hangingPunct="1"/>
            <a:r>
              <a:rPr lang="de-DE" altLang="de-DE" sz="2800" b="1" dirty="0" smtClean="0"/>
              <a:t>Weitgehende Trennung von Forschungssubjekt und Forschungsobjekt</a:t>
            </a:r>
            <a:endParaRPr lang="de-DE" altLang="de-DE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059" y="1530410"/>
            <a:ext cx="7993062" cy="4850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de-DE" sz="2000" b="1" dirty="0" smtClean="0">
                <a:solidFill>
                  <a:srgbClr val="7030A0"/>
                </a:solidFill>
              </a:rPr>
              <a:t>Veränderte Perspektive</a:t>
            </a:r>
            <a:r>
              <a:rPr lang="de-DE" sz="2000" b="1" dirty="0" smtClean="0">
                <a:solidFill>
                  <a:srgbClr val="7030A0"/>
                </a:solidFill>
              </a:rPr>
              <a:t>: </a:t>
            </a:r>
            <a:endParaRPr lang="de-DE" sz="2000" b="1" dirty="0" smtClean="0">
              <a:solidFill>
                <a:srgbClr val="7030A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205863"/>
            <a:ext cx="5759752" cy="350001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63888" y="2852936"/>
            <a:ext cx="237626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/>
              <a:t>Forschende mit/ohne Erfahrungswissen</a:t>
            </a:r>
            <a:endParaRPr lang="en-GB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1224148" y="5229200"/>
            <a:ext cx="237626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/>
              <a:t>Betroffene mit/ohne wiss. Ausbildung</a:t>
            </a:r>
            <a:endParaRPr lang="en-GB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5667509" y="5074105"/>
            <a:ext cx="237626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/>
              <a:t>Fördernde mit/ohne Erfahrungswissen und mit/ohne wiss. Ausbildung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4545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dirty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548681"/>
            <a:ext cx="7963536" cy="981730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800" b="1" dirty="0" smtClean="0"/>
              <a:t>5. Inklusive </a:t>
            </a:r>
            <a:r>
              <a:rPr lang="de-DE" sz="2800" b="1" dirty="0"/>
              <a:t>Forschung und </a:t>
            </a:r>
            <a:r>
              <a:rPr lang="de-DE" sz="2800" b="1" dirty="0" err="1"/>
              <a:t>Disability</a:t>
            </a:r>
            <a:r>
              <a:rPr lang="de-DE" sz="2800" b="1" dirty="0"/>
              <a:t> Studies sind in Deutschland noch immer marginalisiert. </a:t>
            </a:r>
            <a:endParaRPr lang="de-DE" altLang="de-DE" sz="2800" b="1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996952"/>
            <a:ext cx="4457600" cy="33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20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33" y="1628800"/>
            <a:ext cx="7993062" cy="496855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Zwar </a:t>
            </a:r>
            <a:r>
              <a:rPr lang="de-DE" sz="2000" b="1" dirty="0"/>
              <a:t>haben die </a:t>
            </a:r>
            <a:r>
              <a:rPr lang="de-DE" sz="2000" b="1" dirty="0" err="1"/>
              <a:t>Disability</a:t>
            </a:r>
            <a:r>
              <a:rPr lang="de-DE" sz="2000" b="1" dirty="0"/>
              <a:t> Studies eigene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Netzwerke </a:t>
            </a:r>
            <a:r>
              <a:rPr lang="de-DE" sz="2000" b="1" dirty="0"/>
              <a:t>und Institutionen aufgebaut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und </a:t>
            </a:r>
            <a:r>
              <a:rPr lang="de-DE" sz="2000" b="1" dirty="0"/>
              <a:t>einzelne Projekte den Aufbau von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Inklusion </a:t>
            </a:r>
            <a:r>
              <a:rPr lang="de-DE" sz="2000" b="1" dirty="0"/>
              <a:t>in der Forschung und im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Wissenschaftsbetrieb </a:t>
            </a:r>
            <a:r>
              <a:rPr lang="de-DE" sz="2000" b="1" dirty="0"/>
              <a:t>begonnen,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diese </a:t>
            </a:r>
            <a:r>
              <a:rPr lang="de-DE" sz="2000" b="1" dirty="0"/>
              <a:t>konnten sich aber bislang nicht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im </a:t>
            </a:r>
            <a:r>
              <a:rPr lang="de-DE" sz="2000" b="1" dirty="0"/>
              <a:t>Mainstream der Teilhabe- und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Inklusionsforschung </a:t>
            </a:r>
            <a:r>
              <a:rPr lang="de-DE" sz="2000" b="1" dirty="0"/>
              <a:t>durchsetzen.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Mittel </a:t>
            </a:r>
            <a:r>
              <a:rPr lang="de-DE" sz="2000" b="1" dirty="0"/>
              <a:t>der Forschungsförderung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sowie </a:t>
            </a:r>
            <a:r>
              <a:rPr lang="de-DE" sz="2000" b="1" dirty="0"/>
              <a:t>für große Forschungsprojekte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fließen </a:t>
            </a:r>
            <a:r>
              <a:rPr lang="de-DE" sz="2000" b="1" dirty="0"/>
              <a:t>überwiegend nicht in Projekte,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die </a:t>
            </a:r>
            <a:r>
              <a:rPr lang="de-DE" sz="2000" b="1" dirty="0"/>
              <a:t>von Menschen mit Behinderungen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geleitet </a:t>
            </a:r>
            <a:r>
              <a:rPr lang="de-DE" sz="2000" b="1" dirty="0"/>
              <a:t>oder von und mit diesen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gleichberechtigt </a:t>
            </a:r>
            <a:r>
              <a:rPr lang="de-DE" sz="2000" b="1" dirty="0"/>
              <a:t>durchgeführt werden. </a:t>
            </a:r>
            <a:r>
              <a:rPr lang="de-DE" sz="2400" b="1" dirty="0"/>
              <a:t/>
            </a:r>
            <a:br>
              <a:rPr lang="de-DE" sz="2400" b="1" dirty="0"/>
            </a:br>
            <a:endParaRPr lang="de-DE" sz="2400" b="1" dirty="0" smtClean="0"/>
          </a:p>
          <a:p>
            <a:pPr marL="0" indent="0" algn="ctr">
              <a:buNone/>
            </a:pPr>
            <a:endParaRPr lang="en-GB" sz="2400" dirty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548681"/>
            <a:ext cx="7963536" cy="981730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800" b="1" dirty="0" smtClean="0"/>
              <a:t>5. Inklusive </a:t>
            </a:r>
            <a:r>
              <a:rPr lang="de-DE" sz="2800" b="1" dirty="0"/>
              <a:t>Forschung und </a:t>
            </a:r>
            <a:r>
              <a:rPr lang="de-DE" sz="2800" b="1" dirty="0" err="1"/>
              <a:t>Disability</a:t>
            </a:r>
            <a:r>
              <a:rPr lang="de-DE" sz="2800" b="1" dirty="0"/>
              <a:t> Studies sind in Deutschland noch immer marginalisiert. </a:t>
            </a:r>
            <a:endParaRPr lang="de-DE" altLang="de-DE" sz="2800" b="1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305156"/>
            <a:ext cx="3097371" cy="232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637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059" y="2204864"/>
            <a:ext cx="7993062" cy="432048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400" b="1" dirty="0" smtClean="0">
                <a:solidFill>
                  <a:srgbClr val="7030A0"/>
                </a:solidFill>
              </a:rPr>
              <a:t>Fragen … </a:t>
            </a:r>
          </a:p>
          <a:p>
            <a:r>
              <a:rPr lang="de-DE" sz="2400" b="1" dirty="0" smtClean="0"/>
              <a:t>Wem nützt die Forschung (wie)?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(Forschenden? Nichtwissenschaftlichen Beteiligten? Der Gesellschaft oder Teilgruppen?)</a:t>
            </a:r>
          </a:p>
          <a:p>
            <a:r>
              <a:rPr lang="de-DE" sz="2400" b="1" dirty="0" smtClean="0"/>
              <a:t>Wie sind die tatsächlichen Machtverhältnisse?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(in Forschung und Teams, aber auch vor dem Hintergrund der Hierarchien in Wissensproduktion und Gesellschaft)</a:t>
            </a:r>
          </a:p>
          <a:p>
            <a:r>
              <a:rPr lang="de-DE" sz="2400" b="1" dirty="0" smtClean="0"/>
              <a:t>Welches Wissen (und wer) wird (wie) anerkannt? </a:t>
            </a:r>
            <a:br>
              <a:rPr lang="de-DE" sz="2400" b="1" dirty="0" smtClean="0"/>
            </a:br>
            <a:r>
              <a:rPr lang="de-DE" sz="2400" dirty="0" smtClean="0"/>
              <a:t>(Erfahrungswissen versus vermeintlich neutrales wissenschaftlich produziertes Wissen; Anerkennung nur der wissenschaftlichen Fachkräfte?)</a:t>
            </a:r>
          </a:p>
          <a:p>
            <a:r>
              <a:rPr lang="de-DE" sz="2400" b="1" dirty="0" smtClean="0"/>
              <a:t>Was wird mit den Erkenntnissen und Ergebnissen gemacht? </a:t>
            </a:r>
            <a:endParaRPr lang="en-GB" sz="2400" b="1" dirty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548680"/>
            <a:ext cx="7963536" cy="1584175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400" b="1" dirty="0" smtClean="0"/>
              <a:t>6. Partizipative </a:t>
            </a:r>
            <a:r>
              <a:rPr lang="de-DE" sz="2400" b="1" dirty="0"/>
              <a:t>und inklusive Forschung muss Fragen von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    Macht</a:t>
            </a:r>
            <a:r>
              <a:rPr lang="de-DE" sz="2400" b="1" dirty="0"/>
              <a:t>, Anerkennung und Nutzen für verschiedene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    Akteur*innen </a:t>
            </a:r>
            <a:r>
              <a:rPr lang="de-DE" sz="2400" b="1" dirty="0"/>
              <a:t>kritisch reflektieren - und daraus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    Konsequenzen </a:t>
            </a:r>
            <a:r>
              <a:rPr lang="de-DE" sz="2400" b="1" dirty="0"/>
              <a:t>ziehen</a:t>
            </a:r>
            <a:r>
              <a:rPr lang="de-DE" sz="2400" b="1" dirty="0" smtClean="0"/>
              <a:t>.</a:t>
            </a:r>
            <a:endParaRPr lang="de-DE" altLang="de-DE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707359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059" y="2204864"/>
            <a:ext cx="7993062" cy="432048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olidFill>
                  <a:srgbClr val="7030A0"/>
                </a:solidFill>
              </a:rPr>
              <a:t>Eckpunkte / Anregungen … </a:t>
            </a:r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188640"/>
            <a:ext cx="7963536" cy="1944215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400" b="1" dirty="0" smtClean="0"/>
              <a:t>7. Zukunftsweisende </a:t>
            </a:r>
            <a:r>
              <a:rPr lang="de-DE" sz="2400" b="1" dirty="0"/>
              <a:t>partizipative Forschung ist voraussetzungsvoll und konflikthaft. </a:t>
            </a:r>
            <a:r>
              <a:rPr lang="de-DE" sz="2400" b="1" dirty="0" smtClean="0"/>
              <a:t>Sie </a:t>
            </a:r>
            <a:r>
              <a:rPr lang="de-DE" sz="2400" b="1" dirty="0"/>
              <a:t>erfordert Inklusion im Wissenschaftssystem und veränderte Formen und Qualitäten der Wissensproduktion</a:t>
            </a:r>
            <a:r>
              <a:rPr lang="de-DE" sz="2400" b="1" dirty="0" smtClean="0"/>
              <a:t>.</a:t>
            </a:r>
            <a:endParaRPr lang="de-DE" altLang="de-DE" sz="24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84984"/>
            <a:ext cx="3466480" cy="290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63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</p:spPr>
        <p:txBody>
          <a:bodyPr/>
          <a:lstStyle/>
          <a:p>
            <a:pPr marL="88900" eaLnBrk="1" hangingPunct="1"/>
            <a:r>
              <a:rPr lang="de-DE" altLang="de-DE" sz="2800" b="1" dirty="0" smtClean="0"/>
              <a:t>1.3 Partizipative Forschung ist (wieder) en vogue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059" y="2204864"/>
            <a:ext cx="7993062" cy="439248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de-DE" sz="2400" b="1" dirty="0" smtClean="0">
                <a:solidFill>
                  <a:srgbClr val="7030A0"/>
                </a:solidFill>
              </a:rPr>
              <a:t>Konfliktfeld 1: Inklusion in der Wissenschaft erfordert neue Strukturen, Rahmenbedingungen und Werte</a:t>
            </a:r>
            <a:br>
              <a:rPr lang="de-DE" sz="2400" b="1" dirty="0" smtClean="0">
                <a:solidFill>
                  <a:srgbClr val="7030A0"/>
                </a:solidFill>
              </a:rPr>
            </a:br>
            <a:r>
              <a:rPr lang="de-DE" sz="2400" dirty="0" smtClean="0"/>
              <a:t>(</a:t>
            </a:r>
            <a:r>
              <a:rPr lang="de-DE" sz="2400" dirty="0" smtClean="0"/>
              <a:t>Willen, </a:t>
            </a:r>
            <a:r>
              <a:rPr lang="de-DE" sz="2400" dirty="0" smtClean="0"/>
              <a:t>Zeit, Aufmerksamkeit, Geld, Teamorientierung statt Konkurrenz und Auslese)</a:t>
            </a:r>
          </a:p>
          <a:p>
            <a:r>
              <a:rPr lang="de-DE" sz="2400" b="1" dirty="0">
                <a:solidFill>
                  <a:srgbClr val="7030A0"/>
                </a:solidFill>
              </a:rPr>
              <a:t>Konfliktfeld </a:t>
            </a:r>
            <a:r>
              <a:rPr lang="de-DE" sz="2400" b="1" dirty="0" smtClean="0">
                <a:solidFill>
                  <a:srgbClr val="7030A0"/>
                </a:solidFill>
              </a:rPr>
              <a:t>2: Wer bestimmt was und warum?</a:t>
            </a:r>
            <a:r>
              <a:rPr lang="de-DE" sz="2400" b="1" dirty="0">
                <a:solidFill>
                  <a:srgbClr val="7030A0"/>
                </a:solidFill>
              </a:rPr>
              <a:t/>
            </a:r>
            <a:br>
              <a:rPr lang="de-DE" sz="2400" b="1" dirty="0">
                <a:solidFill>
                  <a:srgbClr val="7030A0"/>
                </a:solidFill>
              </a:rPr>
            </a:br>
            <a:r>
              <a:rPr lang="de-DE" sz="2400" dirty="0" smtClean="0"/>
              <a:t>(Offenlegung und Begründung von Entscheidungsmacht und Aufgabenteilung; gemeinsame Entwicklung und Aushandlung; Austragung von Interessenskonflikten)</a:t>
            </a:r>
          </a:p>
          <a:p>
            <a:r>
              <a:rPr lang="de-DE" sz="2400" b="1" dirty="0">
                <a:solidFill>
                  <a:srgbClr val="7030A0"/>
                </a:solidFill>
              </a:rPr>
              <a:t>Konfliktfeld </a:t>
            </a:r>
            <a:r>
              <a:rPr lang="de-DE" sz="2400" b="1" dirty="0" smtClean="0">
                <a:solidFill>
                  <a:srgbClr val="7030A0"/>
                </a:solidFill>
              </a:rPr>
              <a:t>3: Wie wird unterschiedliches Wissen und unterschiedliche Erfahrung zusammengeführt und integriert?</a:t>
            </a:r>
            <a:r>
              <a:rPr lang="de-DE" sz="2400" b="1" dirty="0">
                <a:solidFill>
                  <a:srgbClr val="7030A0"/>
                </a:solidFill>
              </a:rPr>
              <a:t/>
            </a:r>
            <a:br>
              <a:rPr lang="de-DE" sz="2400" b="1" dirty="0">
                <a:solidFill>
                  <a:srgbClr val="7030A0"/>
                </a:solidFill>
              </a:rPr>
            </a:br>
            <a:r>
              <a:rPr lang="de-DE" sz="2400" dirty="0" smtClean="0"/>
              <a:t>(Erfahrungswissen vs. wiss. Erkenntnis oder neue Perspektiven auf demokratische Wissensproduktion?)</a:t>
            </a:r>
            <a:endParaRPr lang="de-DE" sz="2400" dirty="0"/>
          </a:p>
          <a:p>
            <a:endParaRPr lang="de-DE" sz="2400" dirty="0"/>
          </a:p>
          <a:p>
            <a:endParaRPr lang="de-DE" sz="2400" dirty="0" smtClean="0"/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715059" y="188640"/>
            <a:ext cx="7963536" cy="1944215"/>
          </a:xfrm>
          <a:prstGeom prst="rect">
            <a:avLst/>
          </a:prstGeom>
          <a:solidFill>
            <a:srgbClr val="FFFF00"/>
          </a:solidFill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900"/>
            <a:r>
              <a:rPr lang="de-DE" sz="2400" b="1" dirty="0" smtClean="0"/>
              <a:t>7. Zukunftsweisende </a:t>
            </a:r>
            <a:r>
              <a:rPr lang="de-DE" sz="2400" b="1" dirty="0"/>
              <a:t>partizipative Forschung ist </a:t>
            </a:r>
            <a:r>
              <a:rPr lang="de-DE" sz="2400" b="1" dirty="0" smtClean="0"/>
              <a:t>voraussetzungsvoll </a:t>
            </a:r>
            <a:r>
              <a:rPr lang="de-DE" sz="2400" b="1" dirty="0"/>
              <a:t>und konflikthaft. </a:t>
            </a:r>
            <a:r>
              <a:rPr lang="de-DE" sz="2400" b="1" dirty="0" smtClean="0"/>
              <a:t>Sie </a:t>
            </a:r>
            <a:r>
              <a:rPr lang="de-DE" sz="2400" b="1" dirty="0"/>
              <a:t>erfordert </a:t>
            </a:r>
            <a:r>
              <a:rPr lang="de-DE" sz="2400" b="1" dirty="0" smtClean="0"/>
              <a:t>Inklusion </a:t>
            </a:r>
            <a:r>
              <a:rPr lang="de-DE" sz="2400" b="1" dirty="0"/>
              <a:t>im </a:t>
            </a:r>
            <a:r>
              <a:rPr lang="de-DE" sz="2400" b="1" dirty="0" smtClean="0"/>
              <a:t>Wissenschaftssystem </a:t>
            </a:r>
            <a:r>
              <a:rPr lang="de-DE" sz="2400" b="1" dirty="0"/>
              <a:t>und veränderte </a:t>
            </a:r>
            <a:r>
              <a:rPr lang="de-DE" sz="2400" b="1" dirty="0" smtClean="0"/>
              <a:t>Formen </a:t>
            </a:r>
            <a:r>
              <a:rPr lang="de-DE" sz="2400" b="1" dirty="0"/>
              <a:t>und Qualitäten der Wissensproduktion</a:t>
            </a:r>
            <a:r>
              <a:rPr lang="de-DE" sz="2400" b="1" dirty="0" smtClean="0"/>
              <a:t>.</a:t>
            </a:r>
            <a:endParaRPr lang="de-DE" altLang="de-DE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6637711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15059" y="882809"/>
            <a:ext cx="8388350" cy="647601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8900" eaLnBrk="1" hangingPunct="1"/>
            <a:r>
              <a:rPr lang="de-DE" altLang="de-DE" sz="2800" b="1" dirty="0" smtClean="0"/>
              <a:t>Schussbemerkungen …</a:t>
            </a:r>
            <a:endParaRPr lang="de-DE" altLang="de-DE" sz="2800" b="1" dirty="0" smtClean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7" b="16067"/>
          <a:stretch>
            <a:fillRect/>
          </a:stretch>
        </p:blipFill>
        <p:spPr>
          <a:xfrm>
            <a:off x="467544" y="2060848"/>
            <a:ext cx="8205316" cy="4176464"/>
          </a:xfrm>
        </p:spPr>
      </p:pic>
    </p:spTree>
    <p:extLst>
      <p:ext uri="{BB962C8B-B14F-4D97-AF65-F5344CB8AC3E}">
        <p14:creationId xmlns:p14="http://schemas.microsoft.com/office/powerpoint/2010/main" val="640919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ctylo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Benutzerdefiniert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spcFirstLastPara="0" vert="horz" wrap="square" lIns="225820" tIns="20175" rIns="225820" bIns="20175" numCol="1" spcCol="1270" anchor="ctr" anchorCtr="0">
        <a:noAutofit/>
      </a:bodyPr>
      <a:lstStyle>
        <a:defPPr algn="l" defTabSz="622300">
          <a:lnSpc>
            <a:spcPct val="90000"/>
          </a:lnSpc>
          <a:spcBef>
            <a:spcPct val="0"/>
          </a:spcBef>
          <a:spcAft>
            <a:spcPct val="35000"/>
          </a:spcAft>
          <a:defRPr sz="1400" kern="1200" dirty="0" smtClean="0"/>
        </a:defPPr>
      </a:lstStyle>
      <a:style>
        <a:lnRef idx="2">
          <a:schemeClr val="lt1">
            <a:hueOff val="0"/>
            <a:satOff val="0"/>
            <a:lumOff val="0"/>
            <a:alphaOff val="0"/>
          </a:schemeClr>
        </a:lnRef>
        <a:fillRef idx="1">
          <a:schemeClr val="accent1">
            <a:hueOff val="0"/>
            <a:satOff val="0"/>
            <a:lumOff val="0"/>
            <a:alphaOff val="0"/>
          </a:schemeClr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810</Words>
  <Application>Microsoft Office PowerPoint</Application>
  <PresentationFormat>Bildschirmpräsentation (4:3)</PresentationFormat>
  <Paragraphs>130</Paragraphs>
  <Slides>24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Wingdings 2</vt:lpstr>
      <vt:lpstr>Dactylos</vt:lpstr>
      <vt:lpstr>Inklusive Forschung – Partizipative Forschung </vt:lpstr>
      <vt:lpstr>Partizipative Forschung – was ist das?</vt:lpstr>
      <vt:lpstr>Partizipative Forschung – Was ist das?</vt:lpstr>
      <vt:lpstr>Sieben Thesen zur partizipativen Forschung und ihrer Umsetzung in Deutschland </vt:lpstr>
      <vt:lpstr>1. Menschenrechtsbasierte Forschung erfordert      Partizipation – auch in der Wissensproduktion.  </vt:lpstr>
      <vt:lpstr>1.3 Partizipative Forschung ist (wieder) en vogue </vt:lpstr>
      <vt:lpstr>Vorläufer und Hintergründe der partizipativen Forschung</vt:lpstr>
      <vt:lpstr>1.3 Partizipative Forschung ist (wieder) en vogue </vt:lpstr>
      <vt:lpstr>Partizipative Forschung -  Wurzeln / Ansätze </vt:lpstr>
      <vt:lpstr>Stufenmodell der Partizipation</vt:lpstr>
      <vt:lpstr>Partizipative Forschung -  Wurzeln / Ansätze </vt:lpstr>
      <vt:lpstr>PowerPoint-Präsentation</vt:lpstr>
      <vt:lpstr>1.3 Partizipative Forschung ist (wieder) en vogue </vt:lpstr>
      <vt:lpstr>PowerPoint-Präsentation</vt:lpstr>
      <vt:lpstr>PowerPoint-Präsentation</vt:lpstr>
      <vt:lpstr>Weitgehende Trennung von Forschungssubjekt und Forschungsobjekt</vt:lpstr>
      <vt:lpstr>Weitgehende Trennung von Forschungssubjekt und Forschungsobjekt</vt:lpstr>
      <vt:lpstr>Weitgehende Trennung von Forschungssubjekt und Forschungsobjekt</vt:lpstr>
      <vt:lpstr>1.3 Partizipative Forschung ist (wieder) en vogue </vt:lpstr>
      <vt:lpstr>1.3 Partizipative Forschung ist (wieder) en vogue </vt:lpstr>
      <vt:lpstr>1.3 Partizipative Forschung ist (wieder) en vogue </vt:lpstr>
      <vt:lpstr>1.3 Partizipative Forschung ist (wieder) en vogue </vt:lpstr>
      <vt:lpstr>1.3 Partizipative Forschung ist (wieder) en vogue </vt:lpstr>
      <vt:lpstr>Schussbemerkungen …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Julia Habermann</dc:creator>
  <cp:lastModifiedBy>Monika Schröttle</cp:lastModifiedBy>
  <cp:revision>299</cp:revision>
  <cp:lastPrinted>2016-04-13T16:45:17Z</cp:lastPrinted>
  <dcterms:created xsi:type="dcterms:W3CDTF">2016-04-12T06:19:46Z</dcterms:created>
  <dcterms:modified xsi:type="dcterms:W3CDTF">2019-03-28T08:20:09Z</dcterms:modified>
</cp:coreProperties>
</file>