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770" r:id="rId2"/>
  </p:sldMasterIdLst>
  <p:notesMasterIdLst>
    <p:notesMasterId r:id="rId55"/>
  </p:notesMasterIdLst>
  <p:handoutMasterIdLst>
    <p:handoutMasterId r:id="rId56"/>
  </p:handoutMasterIdLst>
  <p:sldIdLst>
    <p:sldId id="256" r:id="rId3"/>
    <p:sldId id="258" r:id="rId4"/>
    <p:sldId id="259" r:id="rId5"/>
    <p:sldId id="305" r:id="rId6"/>
    <p:sldId id="303" r:id="rId7"/>
    <p:sldId id="304" r:id="rId8"/>
    <p:sldId id="306" r:id="rId9"/>
    <p:sldId id="307" r:id="rId10"/>
    <p:sldId id="260" r:id="rId11"/>
    <p:sldId id="263" r:id="rId12"/>
    <p:sldId id="266" r:id="rId13"/>
    <p:sldId id="267" r:id="rId14"/>
    <p:sldId id="268" r:id="rId15"/>
    <p:sldId id="273" r:id="rId16"/>
    <p:sldId id="269" r:id="rId17"/>
    <p:sldId id="271" r:id="rId18"/>
    <p:sldId id="274" r:id="rId19"/>
    <p:sldId id="275" r:id="rId20"/>
    <p:sldId id="272" r:id="rId21"/>
    <p:sldId id="276" r:id="rId22"/>
    <p:sldId id="270" r:id="rId23"/>
    <p:sldId id="277" r:id="rId24"/>
    <p:sldId id="278" r:id="rId25"/>
    <p:sldId id="280" r:id="rId26"/>
    <p:sldId id="281" r:id="rId27"/>
    <p:sldId id="282" r:id="rId28"/>
    <p:sldId id="283" r:id="rId29"/>
    <p:sldId id="284" r:id="rId30"/>
    <p:sldId id="279"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261" r:id="rId50"/>
    <p:sldId id="309" r:id="rId51"/>
    <p:sldId id="310" r:id="rId52"/>
    <p:sldId id="262" r:id="rId53"/>
    <p:sldId id="311" r:id="rId54"/>
  </p:sldIdLst>
  <p:sldSz cx="16256000" cy="9144000"/>
  <p:notesSz cx="6797675" cy="9928225"/>
  <p:defaultTextStyle>
    <a:defPPr>
      <a:defRPr lang="en-US"/>
    </a:defPPr>
    <a:lvl1pPr algn="ctr" rtl="0" fontAlgn="base">
      <a:spcBef>
        <a:spcPct val="0"/>
      </a:spcBef>
      <a:spcAft>
        <a:spcPct val="0"/>
      </a:spcAft>
      <a:defRPr sz="3600" kern="1200">
        <a:solidFill>
          <a:srgbClr val="000000"/>
        </a:solidFill>
        <a:latin typeface="Gill Sans" charset="0"/>
        <a:ea typeface="ヒラギノ角ゴ ProN W3" charset="-128"/>
        <a:cs typeface="+mn-cs"/>
        <a:sym typeface="Gill Sans" charset="0"/>
      </a:defRPr>
    </a:lvl1pPr>
    <a:lvl2pPr marL="457200" algn="ctr" rtl="0" fontAlgn="base">
      <a:spcBef>
        <a:spcPct val="0"/>
      </a:spcBef>
      <a:spcAft>
        <a:spcPct val="0"/>
      </a:spcAft>
      <a:defRPr sz="3600" kern="1200">
        <a:solidFill>
          <a:srgbClr val="000000"/>
        </a:solidFill>
        <a:latin typeface="Gill Sans" charset="0"/>
        <a:ea typeface="ヒラギノ角ゴ ProN W3" charset="-128"/>
        <a:cs typeface="+mn-cs"/>
        <a:sym typeface="Gill Sans" charset="0"/>
      </a:defRPr>
    </a:lvl2pPr>
    <a:lvl3pPr marL="914400" algn="ctr" rtl="0" fontAlgn="base">
      <a:spcBef>
        <a:spcPct val="0"/>
      </a:spcBef>
      <a:spcAft>
        <a:spcPct val="0"/>
      </a:spcAft>
      <a:defRPr sz="3600" kern="1200">
        <a:solidFill>
          <a:srgbClr val="000000"/>
        </a:solidFill>
        <a:latin typeface="Gill Sans" charset="0"/>
        <a:ea typeface="ヒラギノ角ゴ ProN W3" charset="-128"/>
        <a:cs typeface="+mn-cs"/>
        <a:sym typeface="Gill Sans" charset="0"/>
      </a:defRPr>
    </a:lvl3pPr>
    <a:lvl4pPr marL="1371600" algn="ctr" rtl="0" fontAlgn="base">
      <a:spcBef>
        <a:spcPct val="0"/>
      </a:spcBef>
      <a:spcAft>
        <a:spcPct val="0"/>
      </a:spcAft>
      <a:defRPr sz="3600" kern="1200">
        <a:solidFill>
          <a:srgbClr val="000000"/>
        </a:solidFill>
        <a:latin typeface="Gill Sans" charset="0"/>
        <a:ea typeface="ヒラギノ角ゴ ProN W3" charset="-128"/>
        <a:cs typeface="+mn-cs"/>
        <a:sym typeface="Gill Sans" charset="0"/>
      </a:defRPr>
    </a:lvl4pPr>
    <a:lvl5pPr marL="1828800" algn="ctr" rtl="0" fontAlgn="base">
      <a:spcBef>
        <a:spcPct val="0"/>
      </a:spcBef>
      <a:spcAft>
        <a:spcPct val="0"/>
      </a:spcAft>
      <a:defRPr sz="3600" kern="1200">
        <a:solidFill>
          <a:srgbClr val="000000"/>
        </a:solidFill>
        <a:latin typeface="Gill Sans" charset="0"/>
        <a:ea typeface="ヒラギノ角ゴ ProN W3" charset="-128"/>
        <a:cs typeface="+mn-cs"/>
        <a:sym typeface="Gill Sans" charset="0"/>
      </a:defRPr>
    </a:lvl5pPr>
    <a:lvl6pPr marL="2286000" algn="l" defTabSz="914400" rtl="0" eaLnBrk="1" latinLnBrk="0" hangingPunct="1">
      <a:defRPr sz="3600" kern="1200">
        <a:solidFill>
          <a:srgbClr val="000000"/>
        </a:solidFill>
        <a:latin typeface="Gill Sans" charset="0"/>
        <a:ea typeface="ヒラギノ角ゴ ProN W3" charset="-128"/>
        <a:cs typeface="+mn-cs"/>
        <a:sym typeface="Gill Sans" charset="0"/>
      </a:defRPr>
    </a:lvl6pPr>
    <a:lvl7pPr marL="2743200" algn="l" defTabSz="914400" rtl="0" eaLnBrk="1" latinLnBrk="0" hangingPunct="1">
      <a:defRPr sz="3600" kern="1200">
        <a:solidFill>
          <a:srgbClr val="000000"/>
        </a:solidFill>
        <a:latin typeface="Gill Sans" charset="0"/>
        <a:ea typeface="ヒラギノ角ゴ ProN W3" charset="-128"/>
        <a:cs typeface="+mn-cs"/>
        <a:sym typeface="Gill Sans" charset="0"/>
      </a:defRPr>
    </a:lvl7pPr>
    <a:lvl8pPr marL="3200400" algn="l" defTabSz="914400" rtl="0" eaLnBrk="1" latinLnBrk="0" hangingPunct="1">
      <a:defRPr sz="3600" kern="1200">
        <a:solidFill>
          <a:srgbClr val="000000"/>
        </a:solidFill>
        <a:latin typeface="Gill Sans" charset="0"/>
        <a:ea typeface="ヒラギノ角ゴ ProN W3" charset="-128"/>
        <a:cs typeface="+mn-cs"/>
        <a:sym typeface="Gill Sans" charset="0"/>
      </a:defRPr>
    </a:lvl8pPr>
    <a:lvl9pPr marL="3657600" algn="l" defTabSz="914400" rtl="0" eaLnBrk="1" latinLnBrk="0" hangingPunct="1">
      <a:defRPr sz="3600" kern="1200">
        <a:solidFill>
          <a:srgbClr val="000000"/>
        </a:solidFill>
        <a:latin typeface="Gill Sans" charset="0"/>
        <a:ea typeface="ヒラギノ角ゴ ProN W3" charset="-128"/>
        <a:cs typeface="+mn-cs"/>
        <a:sym typeface="Gill Sans" charset="0"/>
      </a:defRPr>
    </a:lvl9pPr>
  </p:defaultTextStyle>
  <p:extLst>
    <p:ext uri="{EFAFB233-063F-42B5-8137-9DF3F51BA10A}">
      <p15:sldGuideLst xmlns="" xmlns:p15="http://schemas.microsoft.com/office/powerpoint/2012/main">
        <p15:guide id="1" orient="horz" pos="2880">
          <p15:clr>
            <a:srgbClr val="A4A3A4"/>
          </p15:clr>
        </p15:guide>
        <p15:guide id="2" pos="5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resia Degener" initials="TD" lastIdx="12" clrIdx="0">
    <p:extLst/>
  </p:cmAuthor>
  <p:cmAuthor id="2" name="Franziska Witzmann" initials="FW"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5790"/>
    <a:srgbClr val="E2382A"/>
    <a:srgbClr val="DC2204"/>
    <a:srgbClr val="DAED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showGuides="1">
      <p:cViewPr>
        <p:scale>
          <a:sx n="62" d="100"/>
          <a:sy n="62" d="100"/>
        </p:scale>
        <p:origin x="-1602" y="-684"/>
      </p:cViewPr>
      <p:guideLst>
        <p:guide orient="horz" pos="2880"/>
        <p:guide pos="5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6DF52D83-C7BE-4DDA-969E-59263F6010F7}" type="datetimeFigureOut">
              <a:rPr lang="de-DE" smtClean="0"/>
              <a:pPr/>
              <a:t>26.02.2019</a:t>
            </a:fld>
            <a:endParaRPr lang="de-DE"/>
          </a:p>
        </p:txBody>
      </p:sp>
      <p:sp>
        <p:nvSpPr>
          <p:cNvPr id="4" name="Fußzeilenplatzhalt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3EC92DBA-8A27-451C-BC84-CA9F3121E251}" type="slidenum">
              <a:rPr lang="de-DE" smtClean="0"/>
              <a:pPr/>
              <a:t>‹Nr.›</a:t>
            </a:fld>
            <a:endParaRPr lang="de-DE"/>
          </a:p>
        </p:txBody>
      </p:sp>
    </p:spTree>
    <p:extLst>
      <p:ext uri="{BB962C8B-B14F-4D97-AF65-F5344CB8AC3E}">
        <p14:creationId xmlns:p14="http://schemas.microsoft.com/office/powerpoint/2010/main" val="954923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l">
              <a:defRPr sz="1200">
                <a:ea typeface="ヒラギノ角ゴ ProN W3" charset="0"/>
                <a:cs typeface="ヒラギノ角ゴ ProN W3" charset="0"/>
              </a:defRPr>
            </a:lvl1pPr>
          </a:lstStyle>
          <a:p>
            <a:pPr>
              <a:defRPr/>
            </a:pPr>
            <a:endParaRPr lang="de-DE"/>
          </a:p>
        </p:txBody>
      </p:sp>
      <p:sp>
        <p:nvSpPr>
          <p:cNvPr id="6147" name="Rectangle 3"/>
          <p:cNvSpPr>
            <a:spLocks noGrp="1"/>
          </p:cNvSpPr>
          <p:nvPr>
            <p:ph type="dt" idx="1"/>
          </p:nvPr>
        </p:nvSpPr>
        <p:spPr bwMode="auto">
          <a:xfrm>
            <a:off x="3852016" y="0"/>
            <a:ext cx="2945659" cy="496411"/>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a:ea typeface="ヒラギノ角ゴ ProN W3" charset="0"/>
                <a:cs typeface="ヒラギノ角ゴ ProN W3" charset="0"/>
              </a:defRPr>
            </a:lvl1pPr>
          </a:lstStyle>
          <a:p>
            <a:pPr>
              <a:defRPr/>
            </a:pPr>
            <a:endParaRPr lang="de-DE"/>
          </a:p>
        </p:txBody>
      </p:sp>
      <p:sp>
        <p:nvSpPr>
          <p:cNvPr id="614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6149" name="Rectangle 5"/>
          <p:cNvSpPr>
            <a:spLocks noGrp="1"/>
          </p:cNvSpPr>
          <p:nvPr>
            <p:ph type="body" sz="quarter" idx="3"/>
          </p:nvPr>
        </p:nvSpPr>
        <p:spPr bwMode="auto">
          <a:xfrm>
            <a:off x="906357" y="4715907"/>
            <a:ext cx="4984962" cy="4467701"/>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150" name="Rectangle 6"/>
          <p:cNvSpPr>
            <a:spLocks noGrp="1"/>
          </p:cNvSpPr>
          <p:nvPr>
            <p:ph type="ftr" sz="quarter" idx="4"/>
          </p:nvPr>
        </p:nvSpPr>
        <p:spPr bwMode="auto">
          <a:xfrm>
            <a:off x="0" y="9431814"/>
            <a:ext cx="2945659" cy="496411"/>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l">
              <a:defRPr sz="1200">
                <a:ea typeface="ヒラギノ角ゴ ProN W3" charset="0"/>
                <a:cs typeface="ヒラギノ角ゴ ProN W3" charset="0"/>
              </a:defRPr>
            </a:lvl1pPr>
          </a:lstStyle>
          <a:p>
            <a:pPr>
              <a:defRPr/>
            </a:pPr>
            <a:endParaRPr lang="de-DE"/>
          </a:p>
        </p:txBody>
      </p:sp>
      <p:sp>
        <p:nvSpPr>
          <p:cNvPr id="6151" name="Rectangle 7"/>
          <p:cNvSpPr>
            <a:spLocks noGrp="1"/>
          </p:cNvSpPr>
          <p:nvPr>
            <p:ph type="sldNum" sz="quarter" idx="5"/>
          </p:nvPr>
        </p:nvSpPr>
        <p:spPr bwMode="auto">
          <a:xfrm>
            <a:off x="3852016" y="9431814"/>
            <a:ext cx="2945659" cy="496411"/>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a:lvl1pPr>
          </a:lstStyle>
          <a:p>
            <a:fld id="{F5B38D13-F2F3-44FD-8533-7AD85EC9AAE9}" type="slidenum">
              <a:rPr lang="de-DE" altLang="de-DE"/>
              <a:pPr/>
              <a:t>‹Nr.›</a:t>
            </a:fld>
            <a:endParaRPr lang="de-DE" altLang="de-DE"/>
          </a:p>
        </p:txBody>
      </p:sp>
    </p:spTree>
    <p:extLst>
      <p:ext uri="{BB962C8B-B14F-4D97-AF65-F5344CB8AC3E}">
        <p14:creationId xmlns:p14="http://schemas.microsoft.com/office/powerpoint/2010/main" val="11027202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charset="0"/>
        <a:ea typeface="MS PGothic" pitchFamily="34" charset="-128"/>
        <a:cs typeface="+mn-cs"/>
      </a:defRPr>
    </a:lvl1pPr>
    <a:lvl2pPr marL="457200" algn="l" rtl="0" eaLnBrk="0" fontAlgn="base" hangingPunct="0">
      <a:spcBef>
        <a:spcPct val="0"/>
      </a:spcBef>
      <a:spcAft>
        <a:spcPct val="0"/>
      </a:spcAft>
      <a:defRPr sz="1200" kern="1200">
        <a:solidFill>
          <a:schemeClr val="tx1"/>
        </a:solidFill>
        <a:latin typeface="Gill Sans" charset="0"/>
        <a:ea typeface="MS PGothic" pitchFamily="34" charset="-128"/>
        <a:cs typeface="+mn-cs"/>
      </a:defRPr>
    </a:lvl2pPr>
    <a:lvl3pPr marL="914400" algn="l" rtl="0" eaLnBrk="0" fontAlgn="base" hangingPunct="0">
      <a:spcBef>
        <a:spcPct val="0"/>
      </a:spcBef>
      <a:spcAft>
        <a:spcPct val="0"/>
      </a:spcAft>
      <a:defRPr sz="1200" kern="1200">
        <a:solidFill>
          <a:schemeClr val="tx1"/>
        </a:solidFill>
        <a:latin typeface="Gill Sans" charset="0"/>
        <a:ea typeface="MS PGothic" pitchFamily="34" charset="-128"/>
        <a:cs typeface="+mn-cs"/>
      </a:defRPr>
    </a:lvl3pPr>
    <a:lvl4pPr marL="1371600" algn="l" rtl="0" eaLnBrk="0" fontAlgn="base" hangingPunct="0">
      <a:spcBef>
        <a:spcPct val="0"/>
      </a:spcBef>
      <a:spcAft>
        <a:spcPct val="0"/>
      </a:spcAft>
      <a:defRPr sz="1200" kern="1200">
        <a:solidFill>
          <a:schemeClr val="tx1"/>
        </a:solidFill>
        <a:latin typeface="Gill Sans" charset="0"/>
        <a:ea typeface="MS PGothic" pitchFamily="34" charset="-128"/>
        <a:cs typeface="+mn-cs"/>
      </a:defRPr>
    </a:lvl4pPr>
    <a:lvl5pPr marL="1828800" algn="l" rtl="0" eaLnBrk="0" fontAlgn="base" hangingPunct="0">
      <a:spcBef>
        <a:spcPct val="0"/>
      </a:spcBef>
      <a:spcAft>
        <a:spcPct val="0"/>
      </a:spcAft>
      <a:defRPr sz="1200" kern="1200">
        <a:solidFill>
          <a:schemeClr val="tx1"/>
        </a:solidFill>
        <a:latin typeface="Gill Sans"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19200" y="2840038"/>
            <a:ext cx="13817600" cy="1960562"/>
          </a:xfrm>
          <a:prstGeom prst="rect">
            <a:avLst/>
          </a:prstGeom>
        </p:spPr>
        <p:txBody>
          <a:bodyPr/>
          <a:lstStyle>
            <a:lvl1pPr>
              <a:defRPr>
                <a:solidFill>
                  <a:srgbClr val="2B5790"/>
                </a:solidFill>
              </a:defRPr>
            </a:lvl1pPr>
          </a:lstStyle>
          <a:p>
            <a:r>
              <a:rPr lang="de-DE" dirty="0" smtClean="0"/>
              <a:t>Mastertitelformat bearbeiten</a:t>
            </a:r>
            <a:endParaRPr lang="de-DE" dirty="0"/>
          </a:p>
        </p:txBody>
      </p:sp>
      <p:sp>
        <p:nvSpPr>
          <p:cNvPr id="3" name="Untertitel 2"/>
          <p:cNvSpPr>
            <a:spLocks noGrp="1"/>
          </p:cNvSpPr>
          <p:nvPr>
            <p:ph type="subTitle" idx="1"/>
          </p:nvPr>
        </p:nvSpPr>
        <p:spPr>
          <a:xfrm>
            <a:off x="2438400" y="5181600"/>
            <a:ext cx="11379200" cy="2336800"/>
          </a:xfrm>
          <a:prstGeom prst="rect">
            <a:avLst/>
          </a:prstGeo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smtClean="0"/>
              <a:t>Master-Untertitelformat bearbeiten</a:t>
            </a:r>
            <a:endParaRPr lang="de-DE" dirty="0"/>
          </a:p>
        </p:txBody>
      </p:sp>
      <p:sp>
        <p:nvSpPr>
          <p:cNvPr id="4" name="Foliennummernplatzhalter 3"/>
          <p:cNvSpPr>
            <a:spLocks noGrp="1"/>
          </p:cNvSpPr>
          <p:nvPr>
            <p:ph type="sldNum" sz="quarter" idx="10"/>
          </p:nvPr>
        </p:nvSpPr>
        <p:spPr/>
        <p:txBody>
          <a:bodyPr/>
          <a:lstStyle>
            <a:lvl1pPr>
              <a:defRPr/>
            </a:lvl1pPr>
          </a:lstStyle>
          <a:p>
            <a:fld id="{AA2BAC66-668C-41A2-906F-0568A99947DD}" type="slidenum">
              <a:rPr lang="de-DE" altLang="de-DE"/>
              <a:pPr/>
              <a:t>‹Nr.›</a:t>
            </a:fld>
            <a:endParaRPr lang="de-DE" altLang="de-DE"/>
          </a:p>
        </p:txBody>
      </p:sp>
      <p:pic>
        <p:nvPicPr>
          <p:cNvPr id="5" name="Grafik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632" y="8100392"/>
            <a:ext cx="2664296" cy="85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360090"/>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3186113" y="6400800"/>
            <a:ext cx="9753600" cy="755650"/>
          </a:xfrm>
          <a:prstGeom prst="rect">
            <a:avLst/>
          </a:prstGeom>
        </p:spPr>
        <p:txBody>
          <a:bodyPr anchor="b"/>
          <a:lstStyle>
            <a:lvl1pPr algn="l">
              <a:defRPr sz="2000" b="1">
                <a:solidFill>
                  <a:srgbClr val="2B5790"/>
                </a:solidFill>
              </a:defRPr>
            </a:lvl1pPr>
          </a:lstStyle>
          <a:p>
            <a:r>
              <a:rPr lang="de-DE" dirty="0" smtClean="0"/>
              <a:t>Mastertitelformat bearbeiten</a:t>
            </a:r>
            <a:endParaRPr lang="de-DE" dirty="0"/>
          </a:p>
        </p:txBody>
      </p:sp>
      <p:sp>
        <p:nvSpPr>
          <p:cNvPr id="3" name="Bildplatzhalter 2"/>
          <p:cNvSpPr>
            <a:spLocks noGrp="1"/>
          </p:cNvSpPr>
          <p:nvPr>
            <p:ph type="pic" idx="1"/>
          </p:nvPr>
        </p:nvSpPr>
        <p:spPr>
          <a:xfrm>
            <a:off x="3186113" y="1259631"/>
            <a:ext cx="9753600" cy="504433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3186113" y="7156450"/>
            <a:ext cx="9753600" cy="1073150"/>
          </a:xfrm>
          <a:prstGeom prst="rect">
            <a:avLst/>
          </a:prstGeom>
        </p:spPr>
        <p:txBody>
          <a:bodyPr/>
          <a:lstStyle>
            <a:lvl1pPr marL="0" indent="0">
              <a:buNone/>
              <a:defRPr sz="1400">
                <a:solidFill>
                  <a:srgbClr val="2B579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Mastertextformat bearbeiten</a:t>
            </a:r>
          </a:p>
        </p:txBody>
      </p:sp>
      <p:sp>
        <p:nvSpPr>
          <p:cNvPr id="5" name="Foliennummernplatzhalter 4"/>
          <p:cNvSpPr>
            <a:spLocks noGrp="1"/>
          </p:cNvSpPr>
          <p:nvPr>
            <p:ph type="sldNum" sz="quarter" idx="10"/>
          </p:nvPr>
        </p:nvSpPr>
        <p:spPr/>
        <p:txBody>
          <a:bodyPr/>
          <a:lstStyle>
            <a:lvl1pPr>
              <a:defRPr/>
            </a:lvl1pPr>
          </a:lstStyle>
          <a:p>
            <a:fld id="{FFA1BF87-5AD4-4CE2-9EBD-951CB2153CEA}" type="slidenum">
              <a:rPr lang="de-DE" altLang="de-DE"/>
              <a:pPr/>
              <a:t>‹Nr.›</a:t>
            </a:fld>
            <a:endParaRPr lang="de-DE" altLang="de-DE"/>
          </a:p>
        </p:txBody>
      </p:sp>
    </p:spTree>
    <p:extLst>
      <p:ext uri="{BB962C8B-B14F-4D97-AF65-F5344CB8AC3E}">
        <p14:creationId xmlns:p14="http://schemas.microsoft.com/office/powerpoint/2010/main" val="1567281821"/>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930175" y="1213520"/>
            <a:ext cx="14398625" cy="838200"/>
          </a:xfrm>
          <a:prstGeom prst="rect">
            <a:avLst/>
          </a:prstGeom>
        </p:spPr>
        <p:txBody>
          <a:bodyPr/>
          <a:lstStyle/>
          <a:p>
            <a:r>
              <a:rPr lang="de-DE" smtClean="0"/>
              <a:t>Mastertitelformat bearbeiten</a:t>
            </a:r>
            <a:endParaRPr lang="de-DE"/>
          </a:p>
        </p:txBody>
      </p:sp>
      <p:sp>
        <p:nvSpPr>
          <p:cNvPr id="4" name="Foliennummernplatzhalter 3"/>
          <p:cNvSpPr>
            <a:spLocks noGrp="1"/>
          </p:cNvSpPr>
          <p:nvPr>
            <p:ph type="sldNum" sz="quarter" idx="10"/>
          </p:nvPr>
        </p:nvSpPr>
        <p:spPr/>
        <p:txBody>
          <a:bodyPr/>
          <a:lstStyle>
            <a:lvl1pPr>
              <a:defRPr/>
            </a:lvl1pPr>
          </a:lstStyle>
          <a:p>
            <a:fld id="{156E0D7A-AC6D-40A4-8437-878CA51F0816}" type="slidenum">
              <a:rPr lang="de-DE" altLang="de-DE"/>
              <a:pPr/>
              <a:t>‹Nr.›</a:t>
            </a:fld>
            <a:endParaRPr lang="de-DE" altLang="de-DE"/>
          </a:p>
        </p:txBody>
      </p:sp>
    </p:spTree>
    <p:extLst>
      <p:ext uri="{BB962C8B-B14F-4D97-AF65-F5344CB8AC3E}">
        <p14:creationId xmlns:p14="http://schemas.microsoft.com/office/powerpoint/2010/main" val="2199313618"/>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12117388" y="1079500"/>
            <a:ext cx="3617912" cy="6337300"/>
          </a:xfrm>
          <a:prstGeom prst="rect">
            <a:avLst/>
          </a:prstGeom>
        </p:spPr>
        <p:txBody>
          <a:bodyPr vert="eaVert"/>
          <a:lstStyle/>
          <a:p>
            <a:r>
              <a:rPr lang="de-DE" smtClean="0"/>
              <a:t>Mastertitelformat bearbeiten</a:t>
            </a:r>
            <a:endParaRPr lang="de-DE"/>
          </a:p>
        </p:txBody>
      </p:sp>
      <p:sp>
        <p:nvSpPr>
          <p:cNvPr id="3" name="Vertikaler Textplatzhalter 2"/>
          <p:cNvSpPr>
            <a:spLocks noGrp="1"/>
          </p:cNvSpPr>
          <p:nvPr>
            <p:ph type="body" orient="vert" idx="1"/>
          </p:nvPr>
        </p:nvSpPr>
        <p:spPr>
          <a:xfrm>
            <a:off x="1260475" y="1079500"/>
            <a:ext cx="10704513" cy="6337300"/>
          </a:xfrm>
          <a:prstGeom prst="rect">
            <a:avLst/>
          </a:prstGeom>
        </p:spPr>
        <p:txBody>
          <a:bodyPr vert="eaVert"/>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oliennummernplatzhalter 3"/>
          <p:cNvSpPr>
            <a:spLocks noGrp="1"/>
          </p:cNvSpPr>
          <p:nvPr>
            <p:ph type="sldNum" sz="quarter" idx="10"/>
          </p:nvPr>
        </p:nvSpPr>
        <p:spPr/>
        <p:txBody>
          <a:bodyPr/>
          <a:lstStyle>
            <a:lvl1pPr>
              <a:defRPr/>
            </a:lvl1pPr>
          </a:lstStyle>
          <a:p>
            <a:fld id="{DC478F36-625B-4031-ABC9-ECBFB50A02EA}" type="slidenum">
              <a:rPr lang="de-DE" altLang="de-DE"/>
              <a:pPr/>
              <a:t>‹Nr.›</a:t>
            </a:fld>
            <a:endParaRPr lang="de-DE" altLang="de-DE"/>
          </a:p>
        </p:txBody>
      </p:sp>
    </p:spTree>
    <p:extLst>
      <p:ext uri="{BB962C8B-B14F-4D97-AF65-F5344CB8AC3E}">
        <p14:creationId xmlns:p14="http://schemas.microsoft.com/office/powerpoint/2010/main" val="413074526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19200" y="2840038"/>
            <a:ext cx="13817600" cy="1960562"/>
          </a:xfrm>
          <a:prstGeom prst="rect">
            <a:avLst/>
          </a:prstGeom>
        </p:spPr>
        <p:txBody>
          <a:bodyPr/>
          <a:lstStyle>
            <a:lvl1pPr>
              <a:defRPr>
                <a:solidFill>
                  <a:srgbClr val="2B5790"/>
                </a:solidFill>
              </a:defRPr>
            </a:lvl1pPr>
          </a:lstStyle>
          <a:p>
            <a:r>
              <a:rPr lang="de-DE" dirty="0" smtClean="0"/>
              <a:t>Mastertitelformat bearbeiten</a:t>
            </a:r>
            <a:endParaRPr lang="de-DE" dirty="0"/>
          </a:p>
        </p:txBody>
      </p:sp>
      <p:sp>
        <p:nvSpPr>
          <p:cNvPr id="3" name="Untertitel 2"/>
          <p:cNvSpPr>
            <a:spLocks noGrp="1"/>
          </p:cNvSpPr>
          <p:nvPr>
            <p:ph type="subTitle" idx="1"/>
          </p:nvPr>
        </p:nvSpPr>
        <p:spPr>
          <a:xfrm>
            <a:off x="2438400" y="5181600"/>
            <a:ext cx="11379200" cy="2336800"/>
          </a:xfrm>
          <a:prstGeom prst="rect">
            <a:avLst/>
          </a:prstGeom>
        </p:spPr>
        <p:txBody>
          <a:bodyPr/>
          <a:lstStyle>
            <a:lvl1pPr marL="0" indent="0" algn="ctr">
              <a:buNone/>
              <a:defRPr>
                <a:solidFill>
                  <a:srgbClr val="2B5790"/>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smtClean="0"/>
              <a:t>Master-Untertitelformat bearbeiten</a:t>
            </a:r>
            <a:endParaRPr lang="de-DE" dirty="0"/>
          </a:p>
        </p:txBody>
      </p:sp>
      <p:sp>
        <p:nvSpPr>
          <p:cNvPr id="4" name="Foliennummernplatzhalter 3"/>
          <p:cNvSpPr>
            <a:spLocks noGrp="1"/>
          </p:cNvSpPr>
          <p:nvPr>
            <p:ph type="sldNum" sz="quarter" idx="10"/>
          </p:nvPr>
        </p:nvSpPr>
        <p:spPr/>
        <p:txBody>
          <a:bodyPr/>
          <a:lstStyle>
            <a:lvl1pPr>
              <a:defRPr/>
            </a:lvl1pPr>
          </a:lstStyle>
          <a:p>
            <a:fld id="{AA2BAC66-668C-41A2-906F-0568A99947DD}" type="slidenum">
              <a:rPr lang="de-DE" altLang="de-DE"/>
              <a:pPr/>
              <a:t>‹Nr.›</a:t>
            </a:fld>
            <a:endParaRPr lang="de-DE" altLang="de-DE"/>
          </a:p>
        </p:txBody>
      </p:sp>
    </p:spTree>
    <p:extLst>
      <p:ext uri="{BB962C8B-B14F-4D97-AF65-F5344CB8AC3E}">
        <p14:creationId xmlns:p14="http://schemas.microsoft.com/office/powerpoint/2010/main" val="1763065846"/>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838200"/>
          </a:xfrm>
          <a:prstGeom prst="rect">
            <a:avLst/>
          </a:prstGeom>
        </p:spPr>
        <p:txBody>
          <a:bodyPr/>
          <a:lstStyle>
            <a:lvl1pPr>
              <a:defRPr>
                <a:solidFill>
                  <a:srgbClr val="2B5790"/>
                </a:solidFill>
              </a:defRPr>
            </a:lvl1pPr>
          </a:lstStyle>
          <a:p>
            <a:r>
              <a:rPr lang="de-DE" dirty="0" smtClean="0"/>
              <a:t>Mastertitelformat bearbeiten</a:t>
            </a:r>
            <a:endParaRPr lang="de-DE" dirty="0"/>
          </a:p>
        </p:txBody>
      </p:sp>
      <p:sp>
        <p:nvSpPr>
          <p:cNvPr id="3" name="Inhaltsplatzhalter 2"/>
          <p:cNvSpPr>
            <a:spLocks noGrp="1"/>
          </p:cNvSpPr>
          <p:nvPr>
            <p:ph idx="1"/>
          </p:nvPr>
        </p:nvSpPr>
        <p:spPr>
          <a:xfrm>
            <a:off x="1260475" y="2159000"/>
            <a:ext cx="14474825" cy="5257800"/>
          </a:xfrm>
          <a:prstGeom prst="rect">
            <a:avLst/>
          </a:prstGeom>
        </p:spPr>
        <p:txBody>
          <a:bodyPr/>
          <a:lstStyle>
            <a:lvl1pPr>
              <a:defRPr>
                <a:solidFill>
                  <a:srgbClr val="2B5790"/>
                </a:solidFill>
              </a:defRPr>
            </a:lvl1pPr>
            <a:lvl2pPr>
              <a:defRPr>
                <a:solidFill>
                  <a:srgbClr val="2B5790"/>
                </a:solidFill>
              </a:defRPr>
            </a:lvl2pPr>
            <a:lvl3pPr>
              <a:defRPr>
                <a:solidFill>
                  <a:srgbClr val="2B5790"/>
                </a:solidFill>
              </a:defRPr>
            </a:lvl3pPr>
            <a:lvl4pPr>
              <a:defRPr>
                <a:solidFill>
                  <a:srgbClr val="2B5790"/>
                </a:solidFill>
              </a:defRPr>
            </a:lvl4pPr>
            <a:lvl5pPr>
              <a:defRPr>
                <a:solidFill>
                  <a:srgbClr val="2B5790"/>
                </a:solidFill>
              </a:defRPr>
            </a:lvl5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Foliennummernplatzhalter 3"/>
          <p:cNvSpPr>
            <a:spLocks noGrp="1"/>
          </p:cNvSpPr>
          <p:nvPr>
            <p:ph type="sldNum" sz="quarter" idx="10"/>
          </p:nvPr>
        </p:nvSpPr>
        <p:spPr/>
        <p:txBody>
          <a:bodyPr/>
          <a:lstStyle>
            <a:lvl1pPr>
              <a:defRPr/>
            </a:lvl1pPr>
          </a:lstStyle>
          <a:p>
            <a:fld id="{42EB7758-336F-44E4-8A1E-F419F3591E1B}" type="slidenum">
              <a:rPr lang="de-DE" altLang="de-DE"/>
              <a:pPr/>
              <a:t>‹Nr.›</a:t>
            </a:fld>
            <a:endParaRPr lang="de-DE" altLang="de-DE"/>
          </a:p>
        </p:txBody>
      </p:sp>
    </p:spTree>
    <p:extLst>
      <p:ext uri="{BB962C8B-B14F-4D97-AF65-F5344CB8AC3E}">
        <p14:creationId xmlns:p14="http://schemas.microsoft.com/office/powerpoint/2010/main" val="3178411792"/>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284288" y="5875338"/>
            <a:ext cx="13817600" cy="1816100"/>
          </a:xfrm>
          <a:prstGeom prst="rect">
            <a:avLst/>
          </a:prstGeom>
        </p:spPr>
        <p:txBody>
          <a:bodyPr/>
          <a:lstStyle>
            <a:lvl1pPr algn="l">
              <a:defRPr sz="4000" b="1" cap="all">
                <a:solidFill>
                  <a:srgbClr val="2B5790"/>
                </a:solidFill>
              </a:defRPr>
            </a:lvl1pPr>
          </a:lstStyle>
          <a:p>
            <a:r>
              <a:rPr lang="de-DE" dirty="0" smtClean="0"/>
              <a:t>Mastertitelformat bearbeiten</a:t>
            </a:r>
            <a:endParaRPr lang="de-DE" dirty="0"/>
          </a:p>
        </p:txBody>
      </p:sp>
      <p:sp>
        <p:nvSpPr>
          <p:cNvPr id="3" name="Textplatzhalter 2"/>
          <p:cNvSpPr>
            <a:spLocks noGrp="1"/>
          </p:cNvSpPr>
          <p:nvPr>
            <p:ph type="body" idx="1"/>
          </p:nvPr>
        </p:nvSpPr>
        <p:spPr>
          <a:xfrm>
            <a:off x="1284288" y="3875088"/>
            <a:ext cx="13817600" cy="2000250"/>
          </a:xfrm>
          <a:prstGeom prst="rect">
            <a:avLst/>
          </a:prstGeom>
        </p:spPr>
        <p:txBody>
          <a:bodyPr anchor="b"/>
          <a:lstStyle>
            <a:lvl1pPr marL="0" indent="0">
              <a:buNone/>
              <a:defRPr sz="2000">
                <a:solidFill>
                  <a:srgbClr val="2B5790"/>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dirty="0" smtClean="0"/>
              <a:t>Mastertextformat bearbeiten</a:t>
            </a:r>
          </a:p>
        </p:txBody>
      </p:sp>
      <p:sp>
        <p:nvSpPr>
          <p:cNvPr id="4" name="Foliennummernplatzhalter 3"/>
          <p:cNvSpPr>
            <a:spLocks noGrp="1"/>
          </p:cNvSpPr>
          <p:nvPr>
            <p:ph type="sldNum" sz="quarter" idx="10"/>
          </p:nvPr>
        </p:nvSpPr>
        <p:spPr/>
        <p:txBody>
          <a:bodyPr/>
          <a:lstStyle>
            <a:lvl1pPr>
              <a:defRPr/>
            </a:lvl1pPr>
          </a:lstStyle>
          <a:p>
            <a:fld id="{17038BB5-D709-4043-8219-F9AE5957073B}" type="slidenum">
              <a:rPr lang="de-DE" altLang="de-DE"/>
              <a:pPr/>
              <a:t>‹Nr.›</a:t>
            </a:fld>
            <a:endParaRPr lang="de-DE" altLang="de-DE"/>
          </a:p>
        </p:txBody>
      </p:sp>
    </p:spTree>
    <p:extLst>
      <p:ext uri="{BB962C8B-B14F-4D97-AF65-F5344CB8AC3E}">
        <p14:creationId xmlns:p14="http://schemas.microsoft.com/office/powerpoint/2010/main" val="2292353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838200"/>
          </a:xfrm>
          <a:prstGeom prst="rect">
            <a:avLst/>
          </a:prstGeom>
        </p:spPr>
        <p:txBody>
          <a:bodyPr/>
          <a:lstStyle>
            <a:lvl1pPr>
              <a:defRPr>
                <a:solidFill>
                  <a:srgbClr val="C00000"/>
                </a:solidFill>
              </a:defRPr>
            </a:lvl1pPr>
          </a:lstStyle>
          <a:p>
            <a:r>
              <a:rPr lang="de-DE" dirty="0" smtClean="0"/>
              <a:t>Mastertitelformat bearbeiten</a:t>
            </a:r>
            <a:endParaRPr lang="de-DE" dirty="0"/>
          </a:p>
        </p:txBody>
      </p:sp>
      <p:sp>
        <p:nvSpPr>
          <p:cNvPr id="3" name="Inhaltsplatzhalter 2"/>
          <p:cNvSpPr>
            <a:spLocks noGrp="1"/>
          </p:cNvSpPr>
          <p:nvPr>
            <p:ph sz="half" idx="1"/>
          </p:nvPr>
        </p:nvSpPr>
        <p:spPr>
          <a:xfrm>
            <a:off x="1260475" y="2159000"/>
            <a:ext cx="7161213" cy="5257800"/>
          </a:xfrm>
          <a:prstGeom prst="rect">
            <a:avLst/>
          </a:prstGeom>
        </p:spPr>
        <p:txBody>
          <a:bodyPr/>
          <a:lstStyle>
            <a:lvl1pPr>
              <a:defRPr sz="2800">
                <a:solidFill>
                  <a:srgbClr val="C00000"/>
                </a:solidFill>
              </a:defRPr>
            </a:lvl1pPr>
            <a:lvl2pPr>
              <a:defRPr sz="2400">
                <a:solidFill>
                  <a:srgbClr val="C00000"/>
                </a:solidFill>
              </a:defRPr>
            </a:lvl2pPr>
            <a:lvl3pPr>
              <a:defRPr sz="2000">
                <a:solidFill>
                  <a:srgbClr val="C00000"/>
                </a:solidFill>
              </a:defRPr>
            </a:lvl3pPr>
            <a:lvl4pPr>
              <a:defRPr sz="1800">
                <a:solidFill>
                  <a:srgbClr val="C00000"/>
                </a:solidFill>
              </a:defRPr>
            </a:lvl4pPr>
            <a:lvl5pPr>
              <a:defRPr sz="1800">
                <a:solidFill>
                  <a:srgbClr val="C00000"/>
                </a:solidFill>
              </a:defRPr>
            </a:lvl5pPr>
            <a:lvl6pPr>
              <a:defRPr sz="1800"/>
            </a:lvl6pPr>
            <a:lvl7pPr>
              <a:defRPr sz="1800"/>
            </a:lvl7pPr>
            <a:lvl8pPr>
              <a:defRPr sz="1800"/>
            </a:lvl8pPr>
            <a:lvl9pPr>
              <a:defRPr sz="18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8574088" y="2159000"/>
            <a:ext cx="7161212" cy="5257800"/>
          </a:xfrm>
          <a:prstGeom prst="rect">
            <a:avLst/>
          </a:prstGeom>
        </p:spPr>
        <p:txBody>
          <a:bodyPr/>
          <a:lstStyle>
            <a:lvl1pPr>
              <a:defRPr sz="2800">
                <a:solidFill>
                  <a:srgbClr val="C00000"/>
                </a:solidFill>
              </a:defRPr>
            </a:lvl1pPr>
            <a:lvl2pPr>
              <a:defRPr sz="2400">
                <a:solidFill>
                  <a:srgbClr val="C00000"/>
                </a:solidFill>
              </a:defRPr>
            </a:lvl2pPr>
            <a:lvl3pPr>
              <a:defRPr sz="2000">
                <a:solidFill>
                  <a:srgbClr val="C00000"/>
                </a:solidFill>
              </a:defRPr>
            </a:lvl3pPr>
            <a:lvl4pPr>
              <a:defRPr sz="1800">
                <a:solidFill>
                  <a:srgbClr val="C00000"/>
                </a:solidFill>
              </a:defRPr>
            </a:lvl4pPr>
            <a:lvl5pPr>
              <a:defRPr sz="1800">
                <a:solidFill>
                  <a:srgbClr val="C00000"/>
                </a:solidFill>
              </a:defRPr>
            </a:lvl5pPr>
            <a:lvl6pPr>
              <a:defRPr sz="1800"/>
            </a:lvl6pPr>
            <a:lvl7pPr>
              <a:defRPr sz="1800"/>
            </a:lvl7pPr>
            <a:lvl8pPr>
              <a:defRPr sz="1800"/>
            </a:lvl8pPr>
            <a:lvl9pPr>
              <a:defRPr sz="18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oliennummernplatzhalter 4"/>
          <p:cNvSpPr>
            <a:spLocks noGrp="1"/>
          </p:cNvSpPr>
          <p:nvPr>
            <p:ph type="sldNum" sz="quarter" idx="10"/>
          </p:nvPr>
        </p:nvSpPr>
        <p:spPr/>
        <p:txBody>
          <a:bodyPr/>
          <a:lstStyle>
            <a:lvl1pPr>
              <a:defRPr/>
            </a:lvl1pPr>
          </a:lstStyle>
          <a:p>
            <a:fld id="{4249641A-5F81-4848-B107-D16E770D9C8C}" type="slidenum">
              <a:rPr lang="de-DE" altLang="de-DE"/>
              <a:pPr/>
              <a:t>‹Nr.›</a:t>
            </a:fld>
            <a:endParaRPr lang="de-DE" altLang="de-DE"/>
          </a:p>
        </p:txBody>
      </p:sp>
    </p:spTree>
    <p:extLst>
      <p:ext uri="{BB962C8B-B14F-4D97-AF65-F5344CB8AC3E}">
        <p14:creationId xmlns:p14="http://schemas.microsoft.com/office/powerpoint/2010/main" val="130640050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12800" y="1259631"/>
            <a:ext cx="14630400" cy="631081"/>
          </a:xfrm>
          <a:prstGeom prst="rect">
            <a:avLst/>
          </a:prstGeom>
        </p:spPr>
        <p:txBody>
          <a:bodyPr/>
          <a:lstStyle>
            <a:lvl1pPr>
              <a:defRPr>
                <a:solidFill>
                  <a:srgbClr val="2B5790"/>
                </a:solidFill>
              </a:defRPr>
            </a:lvl1pPr>
          </a:lstStyle>
          <a:p>
            <a:r>
              <a:rPr lang="de-DE" dirty="0" smtClean="0"/>
              <a:t>Mastertitelformat bearbeiten</a:t>
            </a:r>
            <a:endParaRPr lang="de-DE" dirty="0"/>
          </a:p>
        </p:txBody>
      </p:sp>
      <p:sp>
        <p:nvSpPr>
          <p:cNvPr id="3" name="Textplatzhalter 2"/>
          <p:cNvSpPr>
            <a:spLocks noGrp="1"/>
          </p:cNvSpPr>
          <p:nvPr>
            <p:ph type="body" idx="1"/>
          </p:nvPr>
        </p:nvSpPr>
        <p:spPr>
          <a:xfrm>
            <a:off x="812800" y="2046288"/>
            <a:ext cx="7181850" cy="854075"/>
          </a:xfrm>
          <a:prstGeom prst="rect">
            <a:avLst/>
          </a:prstGeom>
        </p:spPr>
        <p:txBody>
          <a:bodyPr anchor="b"/>
          <a:lstStyle>
            <a:lvl1pPr marL="0" indent="0">
              <a:buNone/>
              <a:defRPr sz="2400" b="1">
                <a:solidFill>
                  <a:srgbClr val="2B579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Mastertextformat bearbeiten</a:t>
            </a:r>
          </a:p>
        </p:txBody>
      </p:sp>
      <p:sp>
        <p:nvSpPr>
          <p:cNvPr id="4" name="Inhaltsplatzhalter 3"/>
          <p:cNvSpPr>
            <a:spLocks noGrp="1"/>
          </p:cNvSpPr>
          <p:nvPr>
            <p:ph sz="half" idx="2"/>
          </p:nvPr>
        </p:nvSpPr>
        <p:spPr>
          <a:xfrm>
            <a:off x="812800" y="2900363"/>
            <a:ext cx="7181850" cy="5267325"/>
          </a:xfrm>
          <a:prstGeom prst="rect">
            <a:avLst/>
          </a:prstGeom>
        </p:spPr>
        <p:txBody>
          <a:bodyPr/>
          <a:lstStyle>
            <a:lvl1pPr>
              <a:defRPr sz="2400">
                <a:solidFill>
                  <a:srgbClr val="2B5790"/>
                </a:solidFill>
              </a:defRPr>
            </a:lvl1pPr>
            <a:lvl2pPr>
              <a:defRPr sz="2000">
                <a:solidFill>
                  <a:srgbClr val="2B5790"/>
                </a:solidFill>
              </a:defRPr>
            </a:lvl2pPr>
            <a:lvl3pPr>
              <a:defRPr sz="1800">
                <a:solidFill>
                  <a:srgbClr val="2B5790"/>
                </a:solidFill>
              </a:defRPr>
            </a:lvl3pPr>
            <a:lvl4pPr>
              <a:defRPr sz="1600">
                <a:solidFill>
                  <a:srgbClr val="2B5790"/>
                </a:solidFill>
              </a:defRPr>
            </a:lvl4pPr>
            <a:lvl5pPr>
              <a:defRPr sz="1600">
                <a:solidFill>
                  <a:srgbClr val="2B5790"/>
                </a:solidFill>
              </a:defRPr>
            </a:lvl5pPr>
            <a:lvl6pPr>
              <a:defRPr sz="1600"/>
            </a:lvl6pPr>
            <a:lvl7pPr>
              <a:defRPr sz="1600"/>
            </a:lvl7pPr>
            <a:lvl8pPr>
              <a:defRPr sz="1600"/>
            </a:lvl8pPr>
            <a:lvl9pPr>
              <a:defRPr sz="16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Textplatzhalter 4"/>
          <p:cNvSpPr>
            <a:spLocks noGrp="1"/>
          </p:cNvSpPr>
          <p:nvPr>
            <p:ph type="body" sz="quarter" idx="3"/>
          </p:nvPr>
        </p:nvSpPr>
        <p:spPr>
          <a:xfrm>
            <a:off x="8258175" y="2046288"/>
            <a:ext cx="7185025" cy="854075"/>
          </a:xfrm>
          <a:prstGeom prst="rect">
            <a:avLst/>
          </a:prstGeom>
        </p:spPr>
        <p:txBody>
          <a:bodyPr anchor="b"/>
          <a:lstStyle>
            <a:lvl1pPr marL="0" indent="0">
              <a:buNone/>
              <a:defRPr sz="2400" b="1">
                <a:solidFill>
                  <a:srgbClr val="2B579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Mastertextformat bearbeiten</a:t>
            </a:r>
          </a:p>
        </p:txBody>
      </p:sp>
      <p:sp>
        <p:nvSpPr>
          <p:cNvPr id="6" name="Inhaltsplatzhalter 5"/>
          <p:cNvSpPr>
            <a:spLocks noGrp="1"/>
          </p:cNvSpPr>
          <p:nvPr>
            <p:ph sz="quarter" idx="4"/>
          </p:nvPr>
        </p:nvSpPr>
        <p:spPr>
          <a:xfrm>
            <a:off x="8258175" y="2900363"/>
            <a:ext cx="7185025" cy="5267325"/>
          </a:xfrm>
          <a:prstGeom prst="rect">
            <a:avLst/>
          </a:prstGeom>
        </p:spPr>
        <p:txBody>
          <a:bodyPr/>
          <a:lstStyle>
            <a:lvl1pPr>
              <a:defRPr sz="2400">
                <a:solidFill>
                  <a:srgbClr val="2B5790"/>
                </a:solidFill>
              </a:defRPr>
            </a:lvl1pPr>
            <a:lvl2pPr>
              <a:defRPr sz="2000">
                <a:solidFill>
                  <a:srgbClr val="2B5790"/>
                </a:solidFill>
              </a:defRPr>
            </a:lvl2pPr>
            <a:lvl3pPr>
              <a:defRPr sz="1800">
                <a:solidFill>
                  <a:srgbClr val="2B5790"/>
                </a:solidFill>
              </a:defRPr>
            </a:lvl3pPr>
            <a:lvl4pPr>
              <a:defRPr sz="1600">
                <a:solidFill>
                  <a:srgbClr val="2B5790"/>
                </a:solidFill>
              </a:defRPr>
            </a:lvl4pPr>
            <a:lvl5pPr>
              <a:defRPr sz="1600">
                <a:solidFill>
                  <a:srgbClr val="2B5790"/>
                </a:solidFill>
              </a:defRPr>
            </a:lvl5pPr>
            <a:lvl6pPr>
              <a:defRPr sz="1600"/>
            </a:lvl6pPr>
            <a:lvl7pPr>
              <a:defRPr sz="1600"/>
            </a:lvl7pPr>
            <a:lvl8pPr>
              <a:defRPr sz="1600"/>
            </a:lvl8pPr>
            <a:lvl9pPr>
              <a:defRPr sz="16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7" name="Foliennummernplatzhalter 6"/>
          <p:cNvSpPr>
            <a:spLocks noGrp="1"/>
          </p:cNvSpPr>
          <p:nvPr>
            <p:ph type="sldNum" sz="quarter" idx="10"/>
          </p:nvPr>
        </p:nvSpPr>
        <p:spPr/>
        <p:txBody>
          <a:bodyPr/>
          <a:lstStyle>
            <a:lvl1pPr>
              <a:defRPr/>
            </a:lvl1pPr>
          </a:lstStyle>
          <a:p>
            <a:fld id="{1A5736DB-053D-42AC-B12D-7703D83C9C19}" type="slidenum">
              <a:rPr lang="de-DE" altLang="de-DE"/>
              <a:pPr/>
              <a:t>‹Nr.›</a:t>
            </a:fld>
            <a:endParaRPr lang="de-DE" altLang="de-DE"/>
          </a:p>
        </p:txBody>
      </p:sp>
    </p:spTree>
    <p:extLst>
      <p:ext uri="{BB962C8B-B14F-4D97-AF65-F5344CB8AC3E}">
        <p14:creationId xmlns:p14="http://schemas.microsoft.com/office/powerpoint/2010/main" val="3151085207"/>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838200"/>
          </a:xfrm>
          <a:prstGeom prst="rect">
            <a:avLst/>
          </a:prstGeom>
        </p:spPr>
        <p:txBody>
          <a:bodyPr/>
          <a:lstStyle>
            <a:lvl1pPr>
              <a:defRPr>
                <a:solidFill>
                  <a:srgbClr val="2B5790"/>
                </a:solidFill>
              </a:defRPr>
            </a:lvl1pPr>
          </a:lstStyle>
          <a:p>
            <a:r>
              <a:rPr lang="de-DE" dirty="0" smtClean="0"/>
              <a:t>Mastertitelformat bearbeiten</a:t>
            </a:r>
            <a:endParaRPr lang="de-DE" dirty="0"/>
          </a:p>
        </p:txBody>
      </p:sp>
      <p:sp>
        <p:nvSpPr>
          <p:cNvPr id="3" name="Foliennummernplatzhalter 2"/>
          <p:cNvSpPr>
            <a:spLocks noGrp="1"/>
          </p:cNvSpPr>
          <p:nvPr>
            <p:ph type="sldNum" sz="quarter" idx="10"/>
          </p:nvPr>
        </p:nvSpPr>
        <p:spPr/>
        <p:txBody>
          <a:bodyPr/>
          <a:lstStyle>
            <a:lvl1pPr>
              <a:defRPr/>
            </a:lvl1pPr>
          </a:lstStyle>
          <a:p>
            <a:fld id="{51C8BC9B-CFF8-4E6F-9F54-26E0D996AA52}" type="slidenum">
              <a:rPr lang="de-DE" altLang="de-DE"/>
              <a:pPr/>
              <a:t>‹Nr.›</a:t>
            </a:fld>
            <a:endParaRPr lang="de-DE" altLang="de-DE"/>
          </a:p>
        </p:txBody>
      </p:sp>
    </p:spTree>
    <p:extLst>
      <p:ext uri="{BB962C8B-B14F-4D97-AF65-F5344CB8AC3E}">
        <p14:creationId xmlns:p14="http://schemas.microsoft.com/office/powerpoint/2010/main" val="3526850589"/>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1"/>
          <p:cNvSpPr>
            <a:spLocks noGrp="1"/>
          </p:cNvSpPr>
          <p:nvPr>
            <p:ph type="sldNum" sz="quarter" idx="10"/>
          </p:nvPr>
        </p:nvSpPr>
        <p:spPr/>
        <p:txBody>
          <a:bodyPr/>
          <a:lstStyle>
            <a:lvl1pPr>
              <a:defRPr/>
            </a:lvl1pPr>
          </a:lstStyle>
          <a:p>
            <a:fld id="{333B3702-A842-4F52-93E2-B50E5828E816}" type="slidenum">
              <a:rPr lang="de-DE" altLang="de-DE"/>
              <a:pPr/>
              <a:t>‹Nr.›</a:t>
            </a:fld>
            <a:endParaRPr lang="de-DE" altLang="de-DE"/>
          </a:p>
        </p:txBody>
      </p:sp>
    </p:spTree>
    <p:extLst>
      <p:ext uri="{BB962C8B-B14F-4D97-AF65-F5344CB8AC3E}">
        <p14:creationId xmlns:p14="http://schemas.microsoft.com/office/powerpoint/2010/main" val="2654678159"/>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812800" y="1187624"/>
            <a:ext cx="5348288" cy="725314"/>
          </a:xfrm>
          <a:prstGeom prst="rect">
            <a:avLst/>
          </a:prstGeom>
        </p:spPr>
        <p:txBody>
          <a:bodyPr anchor="b"/>
          <a:lstStyle>
            <a:lvl1pPr algn="l">
              <a:defRPr sz="2000" b="1">
                <a:solidFill>
                  <a:srgbClr val="2B5790"/>
                </a:solidFill>
              </a:defRPr>
            </a:lvl1pPr>
          </a:lstStyle>
          <a:p>
            <a:r>
              <a:rPr lang="de-DE" dirty="0" smtClean="0"/>
              <a:t>Mastertitelformat bearbeiten</a:t>
            </a:r>
            <a:endParaRPr lang="de-DE" dirty="0"/>
          </a:p>
        </p:txBody>
      </p:sp>
      <p:sp>
        <p:nvSpPr>
          <p:cNvPr id="3" name="Inhaltsplatzhalter 2"/>
          <p:cNvSpPr>
            <a:spLocks noGrp="1"/>
          </p:cNvSpPr>
          <p:nvPr>
            <p:ph idx="1"/>
          </p:nvPr>
        </p:nvSpPr>
        <p:spPr>
          <a:xfrm>
            <a:off x="6356350" y="1187624"/>
            <a:ext cx="9086850" cy="6980064"/>
          </a:xfrm>
          <a:prstGeom prst="rect">
            <a:avLst/>
          </a:prstGeom>
        </p:spPr>
        <p:txBody>
          <a:bodyPr/>
          <a:lstStyle>
            <a:lvl1pPr>
              <a:defRPr sz="3200">
                <a:solidFill>
                  <a:srgbClr val="2B5790"/>
                </a:solidFill>
              </a:defRPr>
            </a:lvl1pPr>
            <a:lvl2pPr>
              <a:defRPr sz="2800">
                <a:solidFill>
                  <a:srgbClr val="2B5790"/>
                </a:solidFill>
              </a:defRPr>
            </a:lvl2pPr>
            <a:lvl3pPr>
              <a:defRPr sz="2400">
                <a:solidFill>
                  <a:srgbClr val="2B5790"/>
                </a:solidFill>
              </a:defRPr>
            </a:lvl3pPr>
            <a:lvl4pPr>
              <a:defRPr sz="2000">
                <a:solidFill>
                  <a:srgbClr val="2B5790"/>
                </a:solidFill>
              </a:defRPr>
            </a:lvl4pPr>
            <a:lvl5pPr>
              <a:defRPr sz="2000">
                <a:solidFill>
                  <a:srgbClr val="2B5790"/>
                </a:solidFill>
              </a:defRPr>
            </a:lvl5pPr>
            <a:lvl6pPr>
              <a:defRPr sz="2000"/>
            </a:lvl6pPr>
            <a:lvl7pPr>
              <a:defRPr sz="2000"/>
            </a:lvl7pPr>
            <a:lvl8pPr>
              <a:defRPr sz="2000"/>
            </a:lvl8pPr>
            <a:lvl9pPr>
              <a:defRPr sz="20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812800" y="1912938"/>
            <a:ext cx="5348288" cy="6254750"/>
          </a:xfrm>
          <a:prstGeom prst="rect">
            <a:avLst/>
          </a:prstGeom>
        </p:spPr>
        <p:txBody>
          <a:bodyPr/>
          <a:lstStyle>
            <a:lvl1pPr marL="0" indent="0">
              <a:buNone/>
              <a:defRPr sz="1400">
                <a:solidFill>
                  <a:srgbClr val="2B579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Mastertextformat bearbeiten</a:t>
            </a:r>
          </a:p>
        </p:txBody>
      </p:sp>
      <p:sp>
        <p:nvSpPr>
          <p:cNvPr id="5" name="Foliennummernplatzhalter 4"/>
          <p:cNvSpPr>
            <a:spLocks noGrp="1"/>
          </p:cNvSpPr>
          <p:nvPr>
            <p:ph type="sldNum" sz="quarter" idx="10"/>
          </p:nvPr>
        </p:nvSpPr>
        <p:spPr/>
        <p:txBody>
          <a:bodyPr/>
          <a:lstStyle>
            <a:lvl1pPr>
              <a:defRPr/>
            </a:lvl1pPr>
          </a:lstStyle>
          <a:p>
            <a:fld id="{435C933A-93EA-454B-8669-39571DF1F6D6}" type="slidenum">
              <a:rPr lang="de-DE" altLang="de-DE"/>
              <a:pPr/>
              <a:t>‹Nr.›</a:t>
            </a:fld>
            <a:endParaRPr lang="de-DE" altLang="de-DE"/>
          </a:p>
        </p:txBody>
      </p:sp>
    </p:spTree>
    <p:extLst>
      <p:ext uri="{BB962C8B-B14F-4D97-AF65-F5344CB8AC3E}">
        <p14:creationId xmlns:p14="http://schemas.microsoft.com/office/powerpoint/2010/main" val="11619062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5.emf"/><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p:cNvSpPr>
          <p:nvPr/>
        </p:nvSpPr>
        <p:spPr bwMode="auto">
          <a:xfrm>
            <a:off x="1295400" y="190500"/>
            <a:ext cx="23463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defRPr/>
            </a:pPr>
            <a:r>
              <a:rPr lang="en-US" altLang="de-DE" sz="2000" dirty="0" err="1" smtClean="0">
                <a:solidFill>
                  <a:srgbClr val="FFFFFF"/>
                </a:solidFill>
                <a:latin typeface="InterstatePlus-Bold" charset="0"/>
                <a:ea typeface="MS PGothic" pitchFamily="34" charset="-128"/>
                <a:sym typeface="InterstatePlus-Bold" charset="0"/>
              </a:rPr>
              <a:t>Thema</a:t>
            </a:r>
            <a:endParaRPr lang="en-US" altLang="de-DE" sz="1800" dirty="0" smtClean="0">
              <a:solidFill>
                <a:srgbClr val="FFFFFF"/>
              </a:solidFill>
              <a:latin typeface="InterstatePlus-Regular" charset="0"/>
              <a:ea typeface="MS PGothic" pitchFamily="34" charset="-128"/>
              <a:sym typeface="InterstatePlus-Regular" charset="0"/>
            </a:endParaRPr>
          </a:p>
          <a:p>
            <a:pPr algn="l" eaLnBrk="1" hangingPunct="1">
              <a:defRPr/>
            </a:pPr>
            <a:endParaRPr lang="en-US" altLang="de-DE" sz="2000" dirty="0" smtClean="0">
              <a:solidFill>
                <a:srgbClr val="FFFFFF"/>
              </a:solidFill>
              <a:latin typeface="InterstatePlus-Bold" charset="0"/>
              <a:ea typeface="MS PGothic" pitchFamily="34" charset="-128"/>
              <a:sym typeface="InterstatePlus-Bold" charset="0"/>
            </a:endParaRPr>
          </a:p>
        </p:txBody>
      </p:sp>
      <p:sp>
        <p:nvSpPr>
          <p:cNvPr id="8" name="Rectangle 11"/>
          <p:cNvSpPr>
            <a:spLocks noGrp="1"/>
          </p:cNvSpPr>
          <p:nvPr>
            <p:ph type="sldNum" sz="quarter" idx="4"/>
          </p:nvPr>
        </p:nvSpPr>
        <p:spPr bwMode="auto">
          <a:xfrm>
            <a:off x="12345988" y="8229600"/>
            <a:ext cx="3351212" cy="6858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400">
                <a:solidFill>
                  <a:srgbClr val="2B5790"/>
                </a:solidFill>
                <a:latin typeface="Arial" panose="020B0604020202020204" pitchFamily="34" charset="0"/>
                <a:cs typeface="Arial" panose="020B0604020202020204" pitchFamily="34" charset="0"/>
              </a:defRPr>
            </a:lvl1pPr>
          </a:lstStyle>
          <a:p>
            <a:fld id="{439EA7EE-2063-4C0D-ACE3-3F6203721807}" type="slidenum">
              <a:rPr lang="de-DE" altLang="de-DE"/>
              <a:pPr/>
              <a:t>‹Nr.›</a:t>
            </a:fld>
            <a:endParaRPr lang="de-DE" altLang="de-DE">
              <a:solidFill>
                <a:schemeClr val="bg1"/>
              </a:solidFill>
            </a:endParaRPr>
          </a:p>
        </p:txBody>
      </p:sp>
      <p:pic>
        <p:nvPicPr>
          <p:cNvPr id="9"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auto">
          <a:xfrm>
            <a:off x="560562" y="7950974"/>
            <a:ext cx="3816000" cy="1177138"/>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1031" name="Gruppieren 9"/>
          <p:cNvGrpSpPr>
            <a:grpSpLocks/>
          </p:cNvGrpSpPr>
          <p:nvPr userDrawn="1"/>
        </p:nvGrpSpPr>
        <p:grpSpPr bwMode="auto">
          <a:xfrm>
            <a:off x="711176" y="247006"/>
            <a:ext cx="14832000" cy="436562"/>
            <a:chOff x="755576" y="691878"/>
            <a:chExt cx="8953946" cy="316800"/>
          </a:xfrm>
          <a:solidFill>
            <a:srgbClr val="E2382A"/>
          </a:solidFill>
        </p:grpSpPr>
        <p:sp>
          <p:nvSpPr>
            <p:cNvPr id="1032" name="Textfeld 10"/>
            <p:cNvSpPr txBox="1">
              <a:spLocks noChangeArrowheads="1"/>
            </p:cNvSpPr>
            <p:nvPr userDrawn="1"/>
          </p:nvSpPr>
          <p:spPr bwMode="auto">
            <a:xfrm>
              <a:off x="755576" y="691878"/>
              <a:ext cx="8953946" cy="316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endParaRPr lang="de-DE" altLang="de-DE"/>
            </a:p>
          </p:txBody>
        </p:sp>
        <p:grpSp>
          <p:nvGrpSpPr>
            <p:cNvPr id="1033" name="Gruppieren 11"/>
            <p:cNvGrpSpPr>
              <a:grpSpLocks/>
            </p:cNvGrpSpPr>
            <p:nvPr userDrawn="1"/>
          </p:nvGrpSpPr>
          <p:grpSpPr bwMode="auto">
            <a:xfrm>
              <a:off x="755576" y="772899"/>
              <a:ext cx="649853" cy="151847"/>
              <a:chOff x="755576" y="772899"/>
              <a:chExt cx="649853" cy="151847"/>
            </a:xfrm>
            <a:grpFill/>
          </p:grpSpPr>
          <p:cxnSp>
            <p:nvCxnSpPr>
              <p:cNvPr id="14" name="Gerade Verbindung 13"/>
              <p:cNvCxnSpPr/>
              <p:nvPr userDrawn="1"/>
            </p:nvCxnSpPr>
            <p:spPr bwMode="auto">
              <a:xfrm>
                <a:off x="755576" y="849702"/>
                <a:ext cx="649876" cy="0"/>
              </a:xfrm>
              <a:prstGeom prst="line">
                <a:avLst/>
              </a:prstGeom>
              <a:grpFill/>
              <a:ln w="127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Gerade Verbindung 14"/>
              <p:cNvCxnSpPr/>
              <p:nvPr userDrawn="1"/>
            </p:nvCxnSpPr>
            <p:spPr bwMode="auto">
              <a:xfrm>
                <a:off x="755576" y="924582"/>
                <a:ext cx="649876" cy="0"/>
              </a:xfrm>
              <a:prstGeom prst="line">
                <a:avLst/>
              </a:prstGeom>
              <a:grpFill/>
              <a:ln w="127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Gerade Verbindung 15"/>
              <p:cNvCxnSpPr/>
              <p:nvPr userDrawn="1"/>
            </p:nvCxnSpPr>
            <p:spPr bwMode="auto">
              <a:xfrm>
                <a:off x="755576" y="772518"/>
                <a:ext cx="649876" cy="0"/>
              </a:xfrm>
              <a:prstGeom prst="line">
                <a:avLst/>
              </a:prstGeom>
              <a:grpFill/>
              <a:ln w="127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sp>
        <p:nvSpPr>
          <p:cNvPr id="3" name="Rechteck 2"/>
          <p:cNvSpPr/>
          <p:nvPr userDrawn="1"/>
        </p:nvSpPr>
        <p:spPr bwMode="auto">
          <a:xfrm>
            <a:off x="711176" y="971600"/>
            <a:ext cx="14832000" cy="6984776"/>
          </a:xfrm>
          <a:prstGeom prst="rect">
            <a:avLst/>
          </a:prstGeom>
          <a:solidFill>
            <a:srgbClr val="DAEDF7"/>
          </a:solidFill>
          <a:ln w="254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5" name="Textfeld 4"/>
          <p:cNvSpPr txBox="1"/>
          <p:nvPr userDrawn="1"/>
        </p:nvSpPr>
        <p:spPr>
          <a:xfrm>
            <a:off x="7767960" y="-252536"/>
            <a:ext cx="184731" cy="646331"/>
          </a:xfrm>
          <a:prstGeom prst="rect">
            <a:avLst/>
          </a:prstGeom>
          <a:noFill/>
        </p:spPr>
        <p:txBody>
          <a:bodyPr wrap="none" rtlCol="0">
            <a:spAutoFit/>
          </a:bodyPr>
          <a:lstStyle/>
          <a:p>
            <a:endParaRPr lang="de-DE" dirty="0"/>
          </a:p>
        </p:txBody>
      </p:sp>
      <p:sp>
        <p:nvSpPr>
          <p:cNvPr id="7" name="Rechteck 6"/>
          <p:cNvSpPr/>
          <p:nvPr userDrawn="1"/>
        </p:nvSpPr>
        <p:spPr bwMode="auto">
          <a:xfrm>
            <a:off x="1787680" y="4422254"/>
            <a:ext cx="13755496" cy="3528392"/>
          </a:xfrm>
          <a:prstGeom prst="rect">
            <a:avLst/>
          </a:prstGeom>
          <a:solidFill>
            <a:srgbClr val="E2382A"/>
          </a:solidFill>
          <a:ln w="25400"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pic>
        <p:nvPicPr>
          <p:cNvPr id="2" name="Grafik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83984" y="8028384"/>
            <a:ext cx="7037234" cy="1116000"/>
          </a:xfrm>
          <a:prstGeom prst="rect">
            <a:avLst/>
          </a:prstGeom>
        </p:spPr>
      </p:pic>
      <p:pic>
        <p:nvPicPr>
          <p:cNvPr id="17" name="Grafik 2"/>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743624" y="8179735"/>
            <a:ext cx="2664296" cy="85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9" r:id="rId1"/>
  </p:sldLayoutIdLst>
  <p:transition spd="slow"/>
  <p:hf hdr="0" ftr="0" dt="0"/>
  <p:txStyles>
    <p:titleStyle>
      <a:lvl1pPr algn="l" rtl="0" eaLnBrk="0" fontAlgn="base" hangingPunct="0">
        <a:spcBef>
          <a:spcPct val="0"/>
        </a:spcBef>
        <a:spcAft>
          <a:spcPct val="0"/>
        </a:spcAft>
        <a:defRPr sz="4800">
          <a:solidFill>
            <a:srgbClr val="000000"/>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2pPr>
      <a:lvl3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3pPr>
      <a:lvl4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4pPr>
      <a:lvl5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5pPr>
      <a:lvl6pPr marL="4572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6pPr>
      <a:lvl7pPr marL="9144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7pPr>
      <a:lvl8pPr marL="13716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8pPr>
      <a:lvl9pPr marL="18288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9pPr>
    </p:titleStyle>
    <p:bodyStyle>
      <a:lvl1pPr marL="889000" indent="-889000" algn="l" rtl="0" eaLnBrk="0" fontAlgn="base" hangingPunct="0">
        <a:lnSpc>
          <a:spcPct val="80000"/>
        </a:lnSpc>
        <a:spcBef>
          <a:spcPts val="2300"/>
        </a:spcBef>
        <a:spcAft>
          <a:spcPct val="0"/>
        </a:spcAft>
        <a:buSzPct val="126000"/>
        <a:defRPr sz="3200">
          <a:solidFill>
            <a:srgbClr val="000000"/>
          </a:solidFill>
          <a:latin typeface="Arial" panose="020B0604020202020204" pitchFamily="34" charset="0"/>
          <a:ea typeface="+mn-ea"/>
          <a:cs typeface="Arial" panose="020B0604020202020204" pitchFamily="34" charset="0"/>
        </a:defRPr>
      </a:lvl1pPr>
      <a:lvl2pPr marL="1651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2pPr>
      <a:lvl3pPr marL="2413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3pPr>
      <a:lvl4pPr marL="3175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4pPr>
      <a:lvl5pPr marL="3937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5pPr>
      <a:lvl6pPr marL="43942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6pPr>
      <a:lvl7pPr marL="48514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7pPr>
      <a:lvl8pPr marL="53086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8pPr>
      <a:lvl9pPr marL="57658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p:cNvSpPr>
          <p:nvPr/>
        </p:nvSpPr>
        <p:spPr bwMode="auto">
          <a:xfrm>
            <a:off x="1295400" y="190500"/>
            <a:ext cx="23463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defRPr/>
            </a:pPr>
            <a:r>
              <a:rPr lang="en-US" altLang="de-DE" sz="2000" dirty="0" err="1" smtClean="0">
                <a:solidFill>
                  <a:srgbClr val="FFFFFF"/>
                </a:solidFill>
                <a:latin typeface="InterstatePlus-Bold" charset="0"/>
                <a:ea typeface="MS PGothic" pitchFamily="34" charset="-128"/>
                <a:sym typeface="InterstatePlus-Bold" charset="0"/>
              </a:rPr>
              <a:t>Thema</a:t>
            </a:r>
            <a:endParaRPr lang="en-US" altLang="de-DE" sz="1800" dirty="0" smtClean="0">
              <a:solidFill>
                <a:srgbClr val="FFFFFF"/>
              </a:solidFill>
              <a:latin typeface="InterstatePlus-Regular" charset="0"/>
              <a:ea typeface="MS PGothic" pitchFamily="34" charset="-128"/>
              <a:sym typeface="InterstatePlus-Regular" charset="0"/>
            </a:endParaRPr>
          </a:p>
          <a:p>
            <a:pPr algn="l" eaLnBrk="1" hangingPunct="1">
              <a:defRPr/>
            </a:pPr>
            <a:endParaRPr lang="en-US" altLang="de-DE" sz="2000" dirty="0" smtClean="0">
              <a:solidFill>
                <a:srgbClr val="FFFFFF"/>
              </a:solidFill>
              <a:latin typeface="InterstatePlus-Bold" charset="0"/>
              <a:ea typeface="MS PGothic" pitchFamily="34" charset="-128"/>
              <a:sym typeface="InterstatePlus-Bold" charset="0"/>
            </a:endParaRPr>
          </a:p>
        </p:txBody>
      </p:sp>
      <p:sp>
        <p:nvSpPr>
          <p:cNvPr id="8" name="Rectangle 11"/>
          <p:cNvSpPr>
            <a:spLocks noGrp="1"/>
          </p:cNvSpPr>
          <p:nvPr>
            <p:ph type="sldNum" sz="quarter" idx="4"/>
          </p:nvPr>
        </p:nvSpPr>
        <p:spPr bwMode="auto">
          <a:xfrm>
            <a:off x="12345988" y="8229600"/>
            <a:ext cx="3351212" cy="6858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400">
                <a:solidFill>
                  <a:srgbClr val="2B5790"/>
                </a:solidFill>
                <a:latin typeface="Arial" panose="020B0604020202020204" pitchFamily="34" charset="0"/>
                <a:cs typeface="Arial" panose="020B0604020202020204" pitchFamily="34" charset="0"/>
              </a:defRPr>
            </a:lvl1pPr>
          </a:lstStyle>
          <a:p>
            <a:fld id="{439EA7EE-2063-4C0D-ACE3-3F6203721807}" type="slidenum">
              <a:rPr lang="de-DE" altLang="de-DE"/>
              <a:pPr/>
              <a:t>‹Nr.›</a:t>
            </a:fld>
            <a:endParaRPr lang="de-DE" altLang="de-DE">
              <a:solidFill>
                <a:schemeClr val="bg1"/>
              </a:solidFill>
            </a:endParaRPr>
          </a:p>
        </p:txBody>
      </p:sp>
      <p:pic>
        <p:nvPicPr>
          <p:cNvPr id="9" name="Picture 13"/>
          <p:cNvPicPr>
            <a:picLocks noChangeAspect="1"/>
          </p:cNvPicPr>
          <p:nvPr userDrawn="1"/>
        </p:nvPicPr>
        <p:blipFill>
          <a:blip r:embed="rId13"/>
          <a:stretch>
            <a:fillRect/>
          </a:stretch>
        </p:blipFill>
        <p:spPr bwMode="auto">
          <a:xfrm>
            <a:off x="560562" y="7950646"/>
            <a:ext cx="3816000" cy="1177794"/>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1031" name="Gruppieren 9"/>
          <p:cNvGrpSpPr>
            <a:grpSpLocks/>
          </p:cNvGrpSpPr>
          <p:nvPr userDrawn="1"/>
        </p:nvGrpSpPr>
        <p:grpSpPr bwMode="auto">
          <a:xfrm>
            <a:off x="711176" y="247006"/>
            <a:ext cx="14832000" cy="436562"/>
            <a:chOff x="755576" y="691878"/>
            <a:chExt cx="8953946" cy="316800"/>
          </a:xfrm>
        </p:grpSpPr>
        <p:sp>
          <p:nvSpPr>
            <p:cNvPr id="1032" name="Textfeld 10"/>
            <p:cNvSpPr txBox="1">
              <a:spLocks noChangeArrowheads="1"/>
            </p:cNvSpPr>
            <p:nvPr userDrawn="1"/>
          </p:nvSpPr>
          <p:spPr bwMode="auto">
            <a:xfrm>
              <a:off x="755576" y="691878"/>
              <a:ext cx="8953946" cy="316800"/>
            </a:xfrm>
            <a:prstGeom prst="rect">
              <a:avLst/>
            </a:prstGeom>
            <a:solidFill>
              <a:srgbClr val="DC220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eaLnBrk="1" hangingPunct="1"/>
              <a:endParaRPr lang="de-DE" altLang="de-DE"/>
            </a:p>
          </p:txBody>
        </p:sp>
        <p:grpSp>
          <p:nvGrpSpPr>
            <p:cNvPr id="1033" name="Gruppieren 11"/>
            <p:cNvGrpSpPr>
              <a:grpSpLocks/>
            </p:cNvGrpSpPr>
            <p:nvPr userDrawn="1"/>
          </p:nvGrpSpPr>
          <p:grpSpPr bwMode="auto">
            <a:xfrm>
              <a:off x="755576" y="772899"/>
              <a:ext cx="649853" cy="151847"/>
              <a:chOff x="755576" y="772899"/>
              <a:chExt cx="649853" cy="151847"/>
            </a:xfrm>
          </p:grpSpPr>
          <p:cxnSp>
            <p:nvCxnSpPr>
              <p:cNvPr id="14" name="Gerade Verbindung 13"/>
              <p:cNvCxnSpPr/>
              <p:nvPr userDrawn="1"/>
            </p:nvCxnSpPr>
            <p:spPr bwMode="auto">
              <a:xfrm>
                <a:off x="755576" y="849702"/>
                <a:ext cx="649876" cy="0"/>
              </a:xfrm>
              <a:prstGeom prst="line">
                <a:avLst/>
              </a:prstGeom>
              <a:noFill/>
              <a:ln w="127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blipFill dpi="0" rotWithShape="0">
                      <a:blip r:embed="rId14"/>
                      <a:srcRect/>
                      <a:tile tx="0" ty="0" sx="100000" sy="100000" flip="none" algn="tl"/>
                    </a:blip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Gerade Verbindung 14"/>
              <p:cNvCxnSpPr/>
              <p:nvPr userDrawn="1"/>
            </p:nvCxnSpPr>
            <p:spPr bwMode="auto">
              <a:xfrm>
                <a:off x="755576" y="924582"/>
                <a:ext cx="649876" cy="0"/>
              </a:xfrm>
              <a:prstGeom prst="line">
                <a:avLst/>
              </a:prstGeom>
              <a:noFill/>
              <a:ln w="127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blipFill dpi="0" rotWithShape="0">
                      <a:blip r:embed="rId14"/>
                      <a:srcRect/>
                      <a:tile tx="0" ty="0" sx="100000" sy="100000" flip="none" algn="tl"/>
                    </a:blip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Gerade Verbindung 15"/>
              <p:cNvCxnSpPr/>
              <p:nvPr userDrawn="1"/>
            </p:nvCxnSpPr>
            <p:spPr bwMode="auto">
              <a:xfrm>
                <a:off x="755576" y="772518"/>
                <a:ext cx="649876" cy="0"/>
              </a:xfrm>
              <a:prstGeom prst="line">
                <a:avLst/>
              </a:prstGeom>
              <a:noFill/>
              <a:ln w="127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blipFill dpi="0" rotWithShape="0">
                      <a:blip r:embed="rId14"/>
                      <a:srcRect/>
                      <a:tile tx="0" ty="0" sx="100000" sy="100000" flip="none" algn="tl"/>
                    </a:blip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sp>
        <p:nvSpPr>
          <p:cNvPr id="3" name="Rechteck 2"/>
          <p:cNvSpPr/>
          <p:nvPr userDrawn="1"/>
        </p:nvSpPr>
        <p:spPr bwMode="auto">
          <a:xfrm>
            <a:off x="711176" y="971600"/>
            <a:ext cx="14832000" cy="6984776"/>
          </a:xfrm>
          <a:prstGeom prst="rect">
            <a:avLst/>
          </a:prstGeom>
          <a:solidFill>
            <a:srgbClr val="DAEDF7"/>
          </a:solidFill>
          <a:ln w="254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5" name="Textfeld 4"/>
          <p:cNvSpPr txBox="1"/>
          <p:nvPr userDrawn="1"/>
        </p:nvSpPr>
        <p:spPr>
          <a:xfrm>
            <a:off x="7767960" y="-252536"/>
            <a:ext cx="184731" cy="646331"/>
          </a:xfrm>
          <a:prstGeom prst="rect">
            <a:avLst/>
          </a:prstGeom>
          <a:noFill/>
        </p:spPr>
        <p:txBody>
          <a:bodyPr wrap="none" rtlCol="0">
            <a:spAutoFit/>
          </a:bodyPr>
          <a:lstStyle/>
          <a:p>
            <a:endParaRPr lang="de-DE" dirty="0"/>
          </a:p>
        </p:txBody>
      </p:sp>
      <p:pic>
        <p:nvPicPr>
          <p:cNvPr id="13" name="Grafik 2"/>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815632" y="8100392"/>
            <a:ext cx="2664296" cy="85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5"/>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bwMode="auto">
          <a:xfrm>
            <a:off x="8259253" y="8028384"/>
            <a:ext cx="6666932" cy="105727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885758"/>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ransition spd="slow"/>
  <p:hf hdr="0" ftr="0" dt="0"/>
  <p:txStyles>
    <p:titleStyle>
      <a:lvl1pPr algn="l" rtl="0" eaLnBrk="0" fontAlgn="base" hangingPunct="0">
        <a:spcBef>
          <a:spcPct val="0"/>
        </a:spcBef>
        <a:spcAft>
          <a:spcPct val="0"/>
        </a:spcAft>
        <a:defRPr sz="4800">
          <a:solidFill>
            <a:srgbClr val="000000"/>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2pPr>
      <a:lvl3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3pPr>
      <a:lvl4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4pPr>
      <a:lvl5pPr algn="l" rtl="0" eaLnBrk="0" fontAlgn="base" hangingPunct="0">
        <a:spcBef>
          <a:spcPct val="0"/>
        </a:spcBef>
        <a:spcAft>
          <a:spcPct val="0"/>
        </a:spcAft>
        <a:defRPr sz="4800">
          <a:solidFill>
            <a:srgbClr val="000000"/>
          </a:solidFill>
          <a:latin typeface="Arial" panose="020B0604020202020204" pitchFamily="34" charset="0"/>
          <a:ea typeface="ヒラギノ角ゴ ProN W3" charset="0"/>
          <a:cs typeface="Arial" panose="020B0604020202020204" pitchFamily="34" charset="0"/>
        </a:defRPr>
      </a:lvl5pPr>
      <a:lvl6pPr marL="4572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6pPr>
      <a:lvl7pPr marL="9144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7pPr>
      <a:lvl8pPr marL="13716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8pPr>
      <a:lvl9pPr marL="1828800" algn="l" rtl="0" fontAlgn="base">
        <a:spcBef>
          <a:spcPct val="0"/>
        </a:spcBef>
        <a:spcAft>
          <a:spcPct val="0"/>
        </a:spcAft>
        <a:defRPr sz="4800">
          <a:solidFill>
            <a:srgbClr val="000000"/>
          </a:solidFill>
          <a:latin typeface="InterstatePlus-Regular" charset="0"/>
          <a:ea typeface="ヒラギノ角ゴ ProN W3" charset="0"/>
          <a:cs typeface="ヒラギノ角ゴ ProN W3" charset="0"/>
        </a:defRPr>
      </a:lvl9pPr>
    </p:titleStyle>
    <p:bodyStyle>
      <a:lvl1pPr marL="889000" indent="-889000" algn="l" rtl="0" eaLnBrk="0" fontAlgn="base" hangingPunct="0">
        <a:lnSpc>
          <a:spcPct val="80000"/>
        </a:lnSpc>
        <a:spcBef>
          <a:spcPts val="2300"/>
        </a:spcBef>
        <a:spcAft>
          <a:spcPct val="0"/>
        </a:spcAft>
        <a:buSzPct val="126000"/>
        <a:defRPr sz="3200">
          <a:solidFill>
            <a:srgbClr val="000000"/>
          </a:solidFill>
          <a:latin typeface="Arial" panose="020B0604020202020204" pitchFamily="34" charset="0"/>
          <a:ea typeface="+mn-ea"/>
          <a:cs typeface="Arial" panose="020B0604020202020204" pitchFamily="34" charset="0"/>
        </a:defRPr>
      </a:lvl1pPr>
      <a:lvl2pPr marL="1651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2pPr>
      <a:lvl3pPr marL="2413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3pPr>
      <a:lvl4pPr marL="3175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4pPr>
      <a:lvl5pPr marL="3937000" indent="-571500" algn="l" rtl="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mn-ea"/>
          <a:cs typeface="Arial" panose="020B0604020202020204" pitchFamily="34" charset="0"/>
        </a:defRPr>
      </a:lvl5pPr>
      <a:lvl6pPr marL="43942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6pPr>
      <a:lvl7pPr marL="48514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7pPr>
      <a:lvl8pPr marL="53086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8pPr>
      <a:lvl9pPr marL="5765800" indent="-571500" algn="l" rtl="0" fontAlgn="base">
        <a:lnSpc>
          <a:spcPct val="80000"/>
        </a:lnSpc>
        <a:spcBef>
          <a:spcPts val="2300"/>
        </a:spcBef>
        <a:spcAft>
          <a:spcPct val="0"/>
        </a:spcAft>
        <a:buSzPct val="126000"/>
        <a:buFont typeface="Times" charset="0"/>
        <a:buChar char="•"/>
        <a:defRPr sz="32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3"/>
          <p:cNvSpPr>
            <a:spLocks noGrp="1"/>
          </p:cNvSpPr>
          <p:nvPr>
            <p:ph type="sldNum" sz="quarter" idx="10"/>
          </p:nvPr>
        </p:nvSpPr>
        <p:spPr/>
        <p:txBody>
          <a:bodyPr/>
          <a:lstStyle>
            <a:lvl1pPr algn="l" eaLnBrk="0" hangingPunct="0">
              <a:lnSpc>
                <a:spcPct val="80000"/>
              </a:lnSpc>
              <a:spcBef>
                <a:spcPts val="2300"/>
              </a:spcBef>
              <a:buSzPct val="126000"/>
              <a:defRPr sz="3200">
                <a:solidFill>
                  <a:srgbClr val="000000"/>
                </a:solidFill>
                <a:latin typeface="Arial" panose="020B0604020202020204" pitchFamily="34" charset="0"/>
                <a:ea typeface="ヒラギノ角ゴ ProN W3" charset="-128"/>
                <a:cs typeface="Arial" panose="020B0604020202020204" pitchFamily="34" charset="0"/>
              </a:defRPr>
            </a:lvl1pPr>
            <a:lvl2pPr marL="742950" indent="-285750" algn="l" eaLnBrk="0" hangingPunct="0">
              <a:lnSpc>
                <a:spcPct val="80000"/>
              </a:lnSpc>
              <a:spcBef>
                <a:spcPts val="2300"/>
              </a:spcBef>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2pPr>
            <a:lvl3pPr marL="1143000" indent="-228600" algn="l" eaLnBrk="0" hangingPunct="0">
              <a:lnSpc>
                <a:spcPct val="80000"/>
              </a:lnSpc>
              <a:spcBef>
                <a:spcPts val="2300"/>
              </a:spcBef>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3pPr>
            <a:lvl4pPr marL="1600200" indent="-228600" algn="l" eaLnBrk="0" hangingPunct="0">
              <a:lnSpc>
                <a:spcPct val="80000"/>
              </a:lnSpc>
              <a:spcBef>
                <a:spcPts val="2300"/>
              </a:spcBef>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4pPr>
            <a:lvl5pPr marL="2057400" indent="-228600" algn="l" eaLnBrk="0" hangingPunct="0">
              <a:lnSpc>
                <a:spcPct val="80000"/>
              </a:lnSpc>
              <a:spcBef>
                <a:spcPts val="2300"/>
              </a:spcBef>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5pPr>
            <a:lvl6pPr marL="2514600" indent="-22860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6pPr>
            <a:lvl7pPr marL="2971800" indent="-22860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7pPr>
            <a:lvl8pPr marL="3429000" indent="-22860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8pPr>
            <a:lvl9pPr marL="3886200" indent="-228600" eaLnBrk="0" fontAlgn="base" hangingPunct="0">
              <a:lnSpc>
                <a:spcPct val="80000"/>
              </a:lnSpc>
              <a:spcBef>
                <a:spcPts val="2300"/>
              </a:spcBef>
              <a:spcAft>
                <a:spcPct val="0"/>
              </a:spcAft>
              <a:buSzPct val="126000"/>
              <a:buFont typeface="Times" panose="02020603050405020304" pitchFamily="18" charset="0"/>
              <a:buChar char="•"/>
              <a:defRPr sz="3200">
                <a:solidFill>
                  <a:srgbClr val="000000"/>
                </a:solidFill>
                <a:latin typeface="Arial" panose="020B0604020202020204" pitchFamily="34" charset="0"/>
                <a:ea typeface="ヒラギノ角ゴ ProN W3" charset="-128"/>
                <a:cs typeface="Arial" panose="020B0604020202020204" pitchFamily="34" charset="0"/>
              </a:defRPr>
            </a:lvl9pPr>
          </a:lstStyle>
          <a:p>
            <a:pPr algn="r" eaLnBrk="1" hangingPunct="1">
              <a:lnSpc>
                <a:spcPct val="100000"/>
              </a:lnSpc>
              <a:spcBef>
                <a:spcPct val="0"/>
              </a:spcBef>
              <a:buSzTx/>
            </a:pPr>
            <a:fld id="{AB9837DD-80CB-4B84-B723-149224E92185}" type="slidenum">
              <a:rPr lang="de-DE" altLang="de-DE" sz="1400">
                <a:solidFill>
                  <a:srgbClr val="2B5790"/>
                </a:solidFill>
                <a:latin typeface="Gill Sans" charset="0"/>
              </a:rPr>
              <a:pPr algn="r" eaLnBrk="1" hangingPunct="1">
                <a:lnSpc>
                  <a:spcPct val="100000"/>
                </a:lnSpc>
                <a:spcBef>
                  <a:spcPct val="0"/>
                </a:spcBef>
                <a:buSzTx/>
              </a:pPr>
              <a:t>1</a:t>
            </a:fld>
            <a:endParaRPr lang="de-DE" altLang="de-DE" sz="1400">
              <a:solidFill>
                <a:srgbClr val="2B5790"/>
              </a:solidFill>
              <a:latin typeface="Gill Sans" charset="0"/>
            </a:endParaRPr>
          </a:p>
        </p:txBody>
      </p:sp>
      <p:sp>
        <p:nvSpPr>
          <p:cNvPr id="13315" name="Rectangle 2"/>
          <p:cNvSpPr>
            <a:spLocks noGrp="1" noChangeArrowheads="1"/>
          </p:cNvSpPr>
          <p:nvPr>
            <p:ph type="ctrTitle"/>
          </p:nvPr>
        </p:nvSpPr>
        <p:spPr>
          <a:xfrm>
            <a:off x="2151336" y="3275856"/>
            <a:ext cx="12844998" cy="1152128"/>
          </a:xfrm>
        </p:spPr>
        <p:txBody>
          <a:bodyPr/>
          <a:lstStyle/>
          <a:p>
            <a:r>
              <a:rPr lang="de-DE" altLang="de-DE" sz="3200" dirty="0" smtClean="0">
                <a:latin typeface="Arial Rounded MT Bold" panose="020F0704030504030204" pitchFamily="34" charset="0"/>
              </a:rPr>
              <a:t>Gesundheit als Menschenrecht – </a:t>
            </a:r>
            <a:r>
              <a:rPr lang="de-DE" altLang="de-DE" sz="3200" dirty="0" smtClean="0">
                <a:solidFill>
                  <a:srgbClr val="2B5790"/>
                </a:solidFill>
                <a:latin typeface="Arial Rounded MT Bold" panose="020F0704030504030204" pitchFamily="34" charset="0"/>
              </a:rPr>
              <a:t>Art. 25 UN BRK </a:t>
            </a:r>
          </a:p>
        </p:txBody>
      </p:sp>
      <p:sp>
        <p:nvSpPr>
          <p:cNvPr id="13316" name="Rectangle 3"/>
          <p:cNvSpPr>
            <a:spLocks noGrp="1" noChangeArrowheads="1"/>
          </p:cNvSpPr>
          <p:nvPr>
            <p:ph type="subTitle" idx="1"/>
          </p:nvPr>
        </p:nvSpPr>
        <p:spPr>
          <a:xfrm>
            <a:off x="2295352" y="5364088"/>
            <a:ext cx="11350625" cy="2362200"/>
          </a:xfrm>
        </p:spPr>
        <p:txBody>
          <a:bodyPr/>
          <a:lstStyle/>
          <a:p>
            <a:pPr algn="l" eaLnBrk="1" hangingPunct="1"/>
            <a:r>
              <a:rPr lang="de-DE" altLang="de-DE" dirty="0" smtClean="0">
                <a:solidFill>
                  <a:schemeClr val="bg1"/>
                </a:solidFill>
              </a:rPr>
              <a:t>Theresia Degener &amp; Franziska Witzmann</a:t>
            </a:r>
          </a:p>
        </p:txBody>
      </p:sp>
      <p:sp>
        <p:nvSpPr>
          <p:cNvPr id="79877" name="Rectangle 5"/>
          <p:cNvSpPr>
            <a:spLocks/>
          </p:cNvSpPr>
          <p:nvPr/>
        </p:nvSpPr>
        <p:spPr bwMode="auto">
          <a:xfrm>
            <a:off x="15668625" y="8220075"/>
            <a:ext cx="184150" cy="641350"/>
          </a:xfrm>
          <a:prstGeom prst="rect">
            <a:avLst/>
          </a:prstGeom>
          <a:noFill/>
          <a:ln>
            <a:noFill/>
          </a:ln>
          <a:effectLst/>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de-DE">
              <a:ea typeface="ヒラギノ角ゴ ProN W3" charset="0"/>
            </a:endParaRPr>
          </a:p>
        </p:txBody>
      </p:sp>
      <p:sp>
        <p:nvSpPr>
          <p:cNvPr id="6"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sz="3600" b="1" dirty="0" smtClean="0"/>
              <a:t>2. Menschenrechtsmodell : Daten, Fakten, Studien</a:t>
            </a:r>
            <a:endParaRPr lang="de-DE" sz="3600" b="1" dirty="0"/>
          </a:p>
        </p:txBody>
      </p:sp>
      <p:sp>
        <p:nvSpPr>
          <p:cNvPr id="9" name="Inhaltsplatzhalter 8"/>
          <p:cNvSpPr>
            <a:spLocks noGrp="1"/>
          </p:cNvSpPr>
          <p:nvPr>
            <p:ph idx="1"/>
          </p:nvPr>
        </p:nvSpPr>
        <p:spPr/>
        <p:txBody>
          <a:bodyPr/>
          <a:lstStyle/>
          <a:p>
            <a:pPr>
              <a:buFont typeface="+mj-lt"/>
              <a:buAutoNum type="alphaLcParenR"/>
            </a:pPr>
            <a:r>
              <a:rPr lang="de-DE" dirty="0" smtClean="0"/>
              <a:t>WHO (2011) World Report on </a:t>
            </a:r>
            <a:r>
              <a:rPr lang="de-DE" dirty="0" err="1" smtClean="0"/>
              <a:t>Disability</a:t>
            </a:r>
            <a:endParaRPr lang="de-DE" dirty="0" smtClean="0"/>
          </a:p>
          <a:p>
            <a:pPr lvl="1">
              <a:buFont typeface="Arial" panose="020B0604020202020204" pitchFamily="34" charset="0"/>
              <a:buChar char="•"/>
            </a:pPr>
            <a:r>
              <a:rPr lang="de-DE" i="1" dirty="0" smtClean="0"/>
              <a:t>Erstmalig Abkehr von Präventionsmodell und Hinwendung zum Menschenrechtsmodell von Behinderung</a:t>
            </a:r>
          </a:p>
          <a:p>
            <a:pPr>
              <a:buFont typeface="+mj-lt"/>
              <a:buAutoNum type="alphaLcParenR"/>
            </a:pPr>
            <a:r>
              <a:rPr lang="de-DE" dirty="0" smtClean="0"/>
              <a:t>Vereinte Nationen, Sonderberichterstatterin </a:t>
            </a:r>
            <a:r>
              <a:rPr lang="de-DE" dirty="0" err="1" smtClean="0"/>
              <a:t>Devandas</a:t>
            </a:r>
            <a:r>
              <a:rPr lang="de-DE" dirty="0" smtClean="0"/>
              <a:t> (2018) zum Recht auf Gesundheit für behinderte Menschen</a:t>
            </a:r>
          </a:p>
          <a:p>
            <a:pPr>
              <a:buFont typeface="+mj-lt"/>
              <a:buAutoNum type="alphaLcParenR"/>
            </a:pPr>
            <a:r>
              <a:rPr lang="de-DE" dirty="0" smtClean="0"/>
              <a:t>Vereinte Nationen, Sonderberichterstatterin </a:t>
            </a:r>
            <a:r>
              <a:rPr lang="de-DE" dirty="0" err="1" smtClean="0"/>
              <a:t>Devandas</a:t>
            </a:r>
            <a:r>
              <a:rPr lang="de-DE" dirty="0" smtClean="0"/>
              <a:t> (2017) zur sexuellen und reproduktiven Gesundheit und Rechte von behinderten Mädchen und jungen behinderten Frauen</a:t>
            </a:r>
          </a:p>
        </p:txBody>
      </p:sp>
      <p:sp>
        <p:nvSpPr>
          <p:cNvPr id="7" name="Foliennummernplatzhalter 6"/>
          <p:cNvSpPr>
            <a:spLocks noGrp="1"/>
          </p:cNvSpPr>
          <p:nvPr>
            <p:ph type="sldNum" sz="quarter" idx="10"/>
          </p:nvPr>
        </p:nvSpPr>
        <p:spPr/>
        <p:txBody>
          <a:bodyPr/>
          <a:lstStyle/>
          <a:p>
            <a:fld id="{1A5736DB-053D-42AC-B12D-7703D83C9C19}" type="slidenum">
              <a:rPr lang="de-DE" altLang="de-DE" smtClean="0"/>
              <a:pPr/>
              <a:t>10</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4750643"/>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4861024"/>
          </a:xfrm>
        </p:spPr>
        <p:txBody>
          <a:bodyPr/>
          <a:lstStyle/>
          <a:p>
            <a:r>
              <a:rPr lang="de-DE" sz="2800" dirty="0" smtClean="0"/>
              <a:t>Report of the Special </a:t>
            </a:r>
            <a:r>
              <a:rPr lang="de-DE" sz="2800" dirty="0" err="1" smtClean="0"/>
              <a:t>Rapporteur</a:t>
            </a:r>
            <a:r>
              <a:rPr lang="de-DE" sz="2800" dirty="0" smtClean="0"/>
              <a:t> on the </a:t>
            </a:r>
            <a:r>
              <a:rPr lang="de-DE" sz="2800" dirty="0" err="1" smtClean="0"/>
              <a:t>rights</a:t>
            </a:r>
            <a:r>
              <a:rPr lang="de-DE" sz="2800" dirty="0" smtClean="0"/>
              <a:t> of </a:t>
            </a:r>
            <a:r>
              <a:rPr lang="de-DE" sz="2800" dirty="0" err="1" smtClean="0"/>
              <a:t>persons</a:t>
            </a:r>
            <a:r>
              <a:rPr lang="de-DE" sz="2800" dirty="0" smtClean="0"/>
              <a:t> </a:t>
            </a:r>
            <a:r>
              <a:rPr lang="de-DE" sz="2800" dirty="0" err="1" smtClean="0"/>
              <a:t>with</a:t>
            </a:r>
            <a:r>
              <a:rPr lang="de-DE" sz="2800" dirty="0" smtClean="0"/>
              <a:t> </a:t>
            </a:r>
            <a:r>
              <a:rPr lang="de-DE" sz="2800" dirty="0" err="1" smtClean="0"/>
              <a:t>disabilities</a:t>
            </a:r>
            <a:r>
              <a:rPr lang="de-DE" sz="2800" dirty="0" smtClean="0"/>
              <a:t>: The right of </a:t>
            </a:r>
            <a:r>
              <a:rPr lang="de-DE" sz="2800" dirty="0" err="1" smtClean="0"/>
              <a:t>persons</a:t>
            </a:r>
            <a:r>
              <a:rPr lang="de-DE" sz="2800" dirty="0" smtClean="0"/>
              <a:t> </a:t>
            </a:r>
            <a:r>
              <a:rPr lang="de-DE" sz="2800" dirty="0" err="1" smtClean="0"/>
              <a:t>with</a:t>
            </a:r>
            <a:r>
              <a:rPr lang="de-DE" sz="2800" dirty="0" smtClean="0"/>
              <a:t> </a:t>
            </a:r>
            <a:r>
              <a:rPr lang="de-DE" sz="2800" dirty="0" err="1" smtClean="0"/>
              <a:t>disabilities</a:t>
            </a:r>
            <a:r>
              <a:rPr lang="de-DE" sz="2800" dirty="0" smtClean="0"/>
              <a:t> to the </a:t>
            </a:r>
            <a:r>
              <a:rPr lang="de-DE" sz="2800" dirty="0" err="1" smtClean="0"/>
              <a:t>highest</a:t>
            </a:r>
            <a:r>
              <a:rPr lang="de-DE" sz="2800" dirty="0" smtClean="0"/>
              <a:t> </a:t>
            </a:r>
            <a:r>
              <a:rPr lang="de-DE" sz="2800" dirty="0" err="1" smtClean="0"/>
              <a:t>attainable</a:t>
            </a:r>
            <a:r>
              <a:rPr lang="de-DE" sz="2800" dirty="0" smtClean="0"/>
              <a:t> </a:t>
            </a:r>
            <a:r>
              <a:rPr lang="de-DE" sz="2800" dirty="0" err="1" smtClean="0"/>
              <a:t>standard</a:t>
            </a:r>
            <a:r>
              <a:rPr lang="de-DE" sz="2800" dirty="0" smtClean="0"/>
              <a:t> of </a:t>
            </a:r>
            <a:r>
              <a:rPr lang="de-DE" sz="2800" dirty="0" err="1" smtClean="0"/>
              <a:t>health</a:t>
            </a:r>
            <a:r>
              <a:rPr lang="de-DE" sz="2800" dirty="0" smtClean="0"/>
              <a:t>. A/73/161, 16. </a:t>
            </a:r>
            <a:r>
              <a:rPr lang="de-DE" sz="2800" dirty="0" err="1" smtClean="0"/>
              <a:t>July</a:t>
            </a:r>
            <a:r>
              <a:rPr lang="de-DE" sz="2800" dirty="0" smtClean="0"/>
              <a:t> 2018</a:t>
            </a:r>
          </a:p>
          <a:p>
            <a:endParaRPr lang="de-DE" sz="2800" dirty="0" smtClean="0"/>
          </a:p>
          <a:p>
            <a:r>
              <a:rPr lang="de-DE" sz="2800" dirty="0" smtClean="0"/>
              <a:t>Entstehung:</a:t>
            </a:r>
          </a:p>
          <a:p>
            <a:pPr>
              <a:buFont typeface="Arial" pitchFamily="34" charset="0"/>
              <a:buChar char="•"/>
            </a:pPr>
            <a:r>
              <a:rPr lang="de-DE" sz="2800" dirty="0" smtClean="0"/>
              <a:t>öffentliche Befragung im Frühjahr 2018: Regierungen, Menschenrechtsinstitute, Zivilgesellschaft, Einzelpersonen</a:t>
            </a:r>
          </a:p>
          <a:p>
            <a:pPr>
              <a:buFont typeface="Arial" pitchFamily="34" charset="0"/>
              <a:buChar char="•"/>
            </a:pPr>
            <a:r>
              <a:rPr lang="de-DE" sz="2800" dirty="0" smtClean="0"/>
              <a:t>Expert*</a:t>
            </a:r>
            <a:r>
              <a:rPr lang="de-DE" sz="2800" dirty="0" err="1" smtClean="0"/>
              <a:t>innentreffen</a:t>
            </a:r>
            <a:r>
              <a:rPr lang="de-DE" sz="2800" dirty="0" smtClean="0"/>
              <a:t> im Mai 2018: Vertreter*innen der Vereinten Nationen, Behindertenorganisationen, Wissenschaft, Zivilgesellschaft</a:t>
            </a:r>
          </a:p>
          <a:p>
            <a:pPr>
              <a:buFont typeface="Arial" pitchFamily="34" charset="0"/>
              <a:buChar char="•"/>
            </a:pPr>
            <a:r>
              <a:rPr lang="de-DE" sz="2800" dirty="0" smtClean="0"/>
              <a:t>Bericht Juli 2018: Fakten und Empfehlungen</a:t>
            </a: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11</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4861024"/>
          </a:xfrm>
        </p:spPr>
        <p:txBody>
          <a:bodyPr/>
          <a:lstStyle/>
          <a:p>
            <a:r>
              <a:rPr lang="de-DE" sz="2800" b="1" dirty="0" smtClean="0"/>
              <a:t>Gesundheit von Menschen mit Behinderungen verstehen</a:t>
            </a:r>
          </a:p>
          <a:p>
            <a:r>
              <a:rPr lang="de-DE" sz="2400" dirty="0" smtClean="0"/>
              <a:t>„3. Gesundheit ist für das Wohlergehen und das menschliche Glück zentral. [....] Gesundheit geht über das formale Gesundheitssystem hinaus. Faktoren wie sicheres und erschwingliches Wohnen, Transport, Bildung und Arbeit können ebenfalls die Gesundheit von Menschen und Gemeinschaften beeinflussen.“</a:t>
            </a:r>
          </a:p>
          <a:p>
            <a:r>
              <a:rPr lang="de-DE" sz="2400" dirty="0" smtClean="0"/>
              <a:t>„4. Menschen mit Behinderungen haben die gleichen Gesundheitsbedürfnisse wie alle anderen Menschen [...]. Sie haben möglicherweise weitere spezifische Gesundheitsbedürfnisse aufgrund ihrer Behinderung und aufgrund anderer Gesundheit beeinflussender Faktoren wie Armut, Diskriminierung, Gewalt und soziale Ausgrenzung. [...]“</a:t>
            </a:r>
          </a:p>
          <a:p>
            <a:r>
              <a:rPr lang="de-DE" sz="2400" dirty="0" smtClean="0"/>
              <a:t>„6. Menschen mit Behinderungen können aktive, produktive, lange und gesunde Leben führen. Eine Beeinträchtigung zu haben ist nicht gleichbedeutend mit krank sein. [...] viele Menschen mit Behinderungen empfinden ihre körperliche und funktionale Diversität nicht als echte Beeinträchtigungen, sondern als positive und normale Merkmale ihrer Identität [...].“</a:t>
            </a:r>
          </a:p>
          <a:p>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12</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4861024"/>
          </a:xfrm>
        </p:spPr>
        <p:txBody>
          <a:bodyPr/>
          <a:lstStyle/>
          <a:p>
            <a:r>
              <a:rPr lang="de-DE" sz="2800" b="1" dirty="0" smtClean="0"/>
              <a:t>Gesundheit von Menschen mit Behinderungen verstehen</a:t>
            </a:r>
          </a:p>
          <a:p>
            <a:r>
              <a:rPr lang="de-DE" sz="2400" dirty="0" smtClean="0"/>
              <a:t>„8. [...] Staaten stellen politisches Engagement und Mittelbindungen in Bezug auf primäre Präventionspolitik oft als Investitionen in die Rechte von Menschen mit Behinderungen dar. [...] sie sollten nicht als Bestandteil der Bemühungen um Förderung der Rechte von Menschen mit Behinderungen verstanden werden. [...] Staaten müssen sicherstellen, dass Politiken und Programme zur Gesundheitsförderung und Prävention Menschen mit Behinderungen nicht stigmatisieren, da dies eine direkte negative Auswirkung auf deren Inklusion und Partizipation an der Gesellschaft hat.“</a:t>
            </a: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13</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3184" y="1115616"/>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783184" y="2483768"/>
            <a:ext cx="14140333" cy="5400600"/>
          </a:xfrm>
        </p:spPr>
        <p:txBody>
          <a:bodyPr/>
          <a:lstStyle/>
          <a:p>
            <a:r>
              <a:rPr lang="de-DE" sz="2800" b="1" dirty="0" smtClean="0"/>
              <a:t>Das Recht von Menschen mit Behinderungen auf Gesundheit</a:t>
            </a:r>
          </a:p>
          <a:p>
            <a:r>
              <a:rPr lang="de-DE" sz="2400" dirty="0" smtClean="0"/>
              <a:t>„9. Das Recht auf Gesundheit [...] umfasst sowohl Freiheiten als auch Ansprüche. Freiheiten beinhalten das Recht auf Nicht-Diskriminierung, das Recht, Entscheidungen über die eigene Gesundheit und körperliche Integrität zu treffen, das Recht auf freie und informierte Einwilligung, das Recht auf Freiheit von unfreiwilligen medizinischen Behandlungen und Versuchen und das Recht auf Freiheit von Folter oder grausamer, unmenschlicher oder erniedrigender Behandlung oder Bestrafung. Ansprüche umfassen das Recht auf notwendige primäre Gesundheitsversorgung und das Recht auf Zugang zu notwendigen Medikamenten. [...]“</a:t>
            </a:r>
          </a:p>
          <a:p>
            <a:r>
              <a:rPr lang="de-DE" sz="2400" u="sng" dirty="0" smtClean="0"/>
              <a:t>ergänzende Artikel der UN-BRK:</a:t>
            </a:r>
          </a:p>
          <a:p>
            <a:endParaRPr lang="de-DE" sz="2400" dirty="0" smtClean="0"/>
          </a:p>
          <a:p>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14</a:t>
            </a:fld>
            <a:endParaRPr lang="de-DE" altLang="de-DE"/>
          </a:p>
        </p:txBody>
      </p:sp>
      <p:sp>
        <p:nvSpPr>
          <p:cNvPr id="5" name="Textfeld 4"/>
          <p:cNvSpPr txBox="1"/>
          <p:nvPr/>
        </p:nvSpPr>
        <p:spPr>
          <a:xfrm>
            <a:off x="855192" y="5940152"/>
            <a:ext cx="7416824" cy="1938992"/>
          </a:xfrm>
          <a:prstGeom prst="rect">
            <a:avLst/>
          </a:prstGeom>
          <a:noFill/>
        </p:spPr>
        <p:txBody>
          <a:bodyPr wrap="square" rtlCol="0">
            <a:spAutoFit/>
          </a:bodyPr>
          <a:lstStyle/>
          <a:p>
            <a:pPr indent="0" algn="l"/>
            <a:r>
              <a:rPr lang="de-DE" sz="2400" dirty="0" smtClean="0">
                <a:solidFill>
                  <a:srgbClr val="2B5790"/>
                </a:solidFill>
                <a:latin typeface="Arial" pitchFamily="34" charset="0"/>
                <a:cs typeface="Arial" pitchFamily="34" charset="0"/>
              </a:rPr>
              <a:t>Art. 5 (Nicht-Diskriminierung) </a:t>
            </a:r>
          </a:p>
          <a:p>
            <a:pPr indent="0" algn="l"/>
            <a:r>
              <a:rPr lang="de-DE" sz="2400" dirty="0" smtClean="0">
                <a:solidFill>
                  <a:srgbClr val="2B5790"/>
                </a:solidFill>
                <a:latin typeface="Arial" pitchFamily="34" charset="0"/>
                <a:cs typeface="Arial" pitchFamily="34" charset="0"/>
              </a:rPr>
              <a:t>Art. 9 (Barrierefreiheit)</a:t>
            </a:r>
          </a:p>
          <a:p>
            <a:pPr indent="0" algn="l"/>
            <a:r>
              <a:rPr lang="de-DE" sz="2400" dirty="0" smtClean="0">
                <a:solidFill>
                  <a:srgbClr val="2B5790"/>
                </a:solidFill>
                <a:latin typeface="Arial" pitchFamily="34" charset="0"/>
                <a:cs typeface="Arial" pitchFamily="34" charset="0"/>
              </a:rPr>
              <a:t>Art. 10 (Recht auf Leben) </a:t>
            </a:r>
          </a:p>
          <a:p>
            <a:pPr indent="0" algn="l"/>
            <a:r>
              <a:rPr lang="de-DE" sz="2400" dirty="0" smtClean="0">
                <a:solidFill>
                  <a:srgbClr val="2B5790"/>
                </a:solidFill>
                <a:latin typeface="Arial" pitchFamily="34" charset="0"/>
                <a:cs typeface="Arial" pitchFamily="34" charset="0"/>
              </a:rPr>
              <a:t>Art. 15 und 17 (Schutz vor Folter, Recht auf Integrität)</a:t>
            </a:r>
          </a:p>
          <a:p>
            <a:pPr indent="0" algn="l"/>
            <a:r>
              <a:rPr lang="de-DE" sz="2400" dirty="0" smtClean="0">
                <a:solidFill>
                  <a:srgbClr val="2B5790"/>
                </a:solidFill>
                <a:latin typeface="Arial" pitchFamily="34" charset="0"/>
                <a:cs typeface="Arial" pitchFamily="34" charset="0"/>
              </a:rPr>
              <a:t>Art. 19 (Selbstbestimmung)</a:t>
            </a:r>
            <a:endParaRPr lang="de-DE" sz="2400" dirty="0">
              <a:solidFill>
                <a:srgbClr val="2B5790"/>
              </a:solidFill>
              <a:latin typeface="Arial" pitchFamily="34" charset="0"/>
              <a:cs typeface="Arial" pitchFamily="34" charset="0"/>
            </a:endParaRPr>
          </a:p>
        </p:txBody>
      </p:sp>
      <p:sp>
        <p:nvSpPr>
          <p:cNvPr id="6" name="Textfeld 5"/>
          <p:cNvSpPr txBox="1"/>
          <p:nvPr/>
        </p:nvSpPr>
        <p:spPr>
          <a:xfrm>
            <a:off x="8776072" y="5940152"/>
            <a:ext cx="5976664" cy="1569660"/>
          </a:xfrm>
          <a:prstGeom prst="rect">
            <a:avLst/>
          </a:prstGeom>
          <a:noFill/>
        </p:spPr>
        <p:txBody>
          <a:bodyPr wrap="square" rtlCol="0">
            <a:spAutoFit/>
          </a:bodyPr>
          <a:lstStyle/>
          <a:p>
            <a:pPr indent="0" algn="l"/>
            <a:r>
              <a:rPr lang="de-DE" sz="2400" dirty="0" smtClean="0">
                <a:solidFill>
                  <a:srgbClr val="2B5790"/>
                </a:solidFill>
                <a:latin typeface="Arial" pitchFamily="34" charset="0"/>
                <a:cs typeface="Arial" pitchFamily="34" charset="0"/>
              </a:rPr>
              <a:t>Art. 21 (Information)</a:t>
            </a:r>
          </a:p>
          <a:p>
            <a:pPr indent="0" algn="l"/>
            <a:r>
              <a:rPr lang="de-DE" sz="2400" dirty="0" smtClean="0">
                <a:solidFill>
                  <a:srgbClr val="2B5790"/>
                </a:solidFill>
                <a:latin typeface="Arial" pitchFamily="34" charset="0"/>
                <a:cs typeface="Arial" pitchFamily="34" charset="0"/>
              </a:rPr>
              <a:t>Art. 22 (Privatsphäre) </a:t>
            </a:r>
          </a:p>
          <a:p>
            <a:pPr indent="0" algn="l"/>
            <a:r>
              <a:rPr lang="de-DE" sz="2400" dirty="0" smtClean="0">
                <a:solidFill>
                  <a:srgbClr val="2B5790"/>
                </a:solidFill>
                <a:latin typeface="Arial" pitchFamily="34" charset="0"/>
                <a:cs typeface="Arial" pitchFamily="34" charset="0"/>
              </a:rPr>
              <a:t>Art. 23 (Familienplanung)</a:t>
            </a:r>
          </a:p>
          <a:p>
            <a:pPr indent="0" algn="l"/>
            <a:r>
              <a:rPr lang="de-DE" sz="2400" dirty="0" smtClean="0">
                <a:solidFill>
                  <a:srgbClr val="2B5790"/>
                </a:solidFill>
                <a:latin typeface="Arial" pitchFamily="34" charset="0"/>
                <a:cs typeface="Arial" pitchFamily="34" charset="0"/>
              </a:rPr>
              <a:t> Art. 28 (Sozialschutz)</a:t>
            </a:r>
          </a:p>
        </p:txBody>
      </p:sp>
      <p:sp>
        <p:nvSpPr>
          <p:cNvPr id="7"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4861024"/>
          </a:xfrm>
        </p:spPr>
        <p:txBody>
          <a:bodyPr/>
          <a:lstStyle/>
          <a:p>
            <a:r>
              <a:rPr lang="de-DE" sz="2800" b="1" dirty="0" smtClean="0"/>
              <a:t>Herausforderungen und Besorgnisse</a:t>
            </a:r>
          </a:p>
          <a:p>
            <a:pPr>
              <a:buAutoNum type="alphaLcParenBoth"/>
            </a:pPr>
            <a:r>
              <a:rPr lang="de-DE" sz="2800" dirty="0" smtClean="0"/>
              <a:t>Ungleichheiten in Gesundheit und Gesundheitsversorgung</a:t>
            </a:r>
          </a:p>
          <a:p>
            <a:pPr>
              <a:buAutoNum type="alphaLcParenBoth"/>
            </a:pPr>
            <a:r>
              <a:rPr lang="de-DE" sz="2800" dirty="0" smtClean="0"/>
              <a:t>Barrieren im Zugang zu Gesundheitsdiensten</a:t>
            </a:r>
          </a:p>
          <a:p>
            <a:pPr>
              <a:buAutoNum type="alphaLcParenBoth"/>
            </a:pPr>
            <a:r>
              <a:rPr lang="de-DE" sz="2800" dirty="0" smtClean="0"/>
              <a:t>spezifische Menschenrechtsverletzungen in der gesundheitlichen Versorgung</a:t>
            </a: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15</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(a) Ungleichheiten in Gesundheit und Gesundheitsversorgung</a:t>
            </a:r>
          </a:p>
          <a:p>
            <a:pPr>
              <a:buFontTx/>
              <a:buChar char="-"/>
            </a:pPr>
            <a:r>
              <a:rPr lang="de-DE" sz="2800" dirty="0" smtClean="0"/>
              <a:t>Sekundäre Erkrankungen und Ko-Morbidität sind weit verbreitet bei Menschen mit Behinderungen. Sie haben nur zum Teil mit der Beeinträchtigung zu tun, oft sind sie verstärkt oder Folge von mangelhaftem Zugang zur Gesundheitsversorgung, Gesundheitsinformationen und Armut.</a:t>
            </a:r>
          </a:p>
          <a:p>
            <a:pPr>
              <a:buFontTx/>
              <a:buChar char="-"/>
            </a:pPr>
            <a:r>
              <a:rPr lang="de-DE" sz="2800" dirty="0" smtClean="0"/>
              <a:t>Menschen mit Behinderungen brauchen signifikant mehr Gesundheitsversorgung als Menschen ohne Behinderungen. Gleichzeitig „gibt es die falsche Annahme, dass Menschen mit Behinderungen immer spezialisierte Versorgung bräuchten, obwohl die meisten ihrer Bedarfe von der Grundversorgung abgedeckt werden könnten.“ (Ziff. 23)</a:t>
            </a:r>
          </a:p>
          <a:p>
            <a:pPr>
              <a:buFontTx/>
              <a:buChar char="-"/>
            </a:pPr>
            <a:r>
              <a:rPr lang="de-DE" sz="2800" dirty="0" smtClean="0"/>
              <a:t>Strategien für Gesundheitsförderung und Krankheitsprävention richten sich allgemein nicht an Menschen mit Behinderungen.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16</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pPr>
              <a:buAutoNum type="alphaLcParenBoth"/>
            </a:pPr>
            <a:r>
              <a:rPr lang="de-DE" sz="2800" b="1" dirty="0" smtClean="0"/>
              <a:t>Ungleichheiten in Gesundheit und Gesundheitsversorgung</a:t>
            </a:r>
          </a:p>
          <a:p>
            <a:pPr>
              <a:buFontTx/>
              <a:buChar char="-"/>
            </a:pPr>
            <a:r>
              <a:rPr lang="de-DE" sz="2800" dirty="0" smtClean="0"/>
              <a:t>Menschen mit Behinderungen haben eingeschränkten Zugang zu Versorgung in Bezug auf Sexualität und Reproduktion.</a:t>
            </a:r>
          </a:p>
          <a:p>
            <a:pPr>
              <a:buFontTx/>
              <a:buChar char="-"/>
            </a:pPr>
            <a:r>
              <a:rPr lang="de-DE" sz="2800" dirty="0" smtClean="0"/>
              <a:t>Zahngesundheitliche Versorgung bei Menschen mit Behinderungen ist um ein Vielfaches schlechter als bei Menschen ohne Behinderungen. In der Regel besteht kein Bedarf an Spezialbehandlungen, eine Grundversorgung wäre ausreichend. „Besonders hohe Anteil von unbehandelten Zahnerkrankungen betrifft Menschen mit Behinderungen mit hohem Unterstützungsbedarf und in Einrichtungen.“ (Ziff. 28)</a:t>
            </a:r>
          </a:p>
          <a:p>
            <a:pPr>
              <a:buFontTx/>
              <a:buChar char="-"/>
            </a:pPr>
            <a:r>
              <a:rPr lang="de-DE" sz="2800" dirty="0" smtClean="0"/>
              <a:t>„29. Menschen mit Behinderungen erhalten oft nicht die psychische Gesundheitsfürsorge, die sie benötigen.“ </a:t>
            </a:r>
          </a:p>
          <a:p>
            <a:pPr>
              <a:buFontTx/>
              <a:buChar char="-"/>
            </a:pPr>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17</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pPr>
              <a:buAutoNum type="alphaLcParenBoth"/>
            </a:pPr>
            <a:r>
              <a:rPr lang="de-DE" sz="2800" b="1" dirty="0" smtClean="0"/>
              <a:t>Ungleichheiten in Gesundheit und Gesundheitsversorgung</a:t>
            </a:r>
          </a:p>
          <a:p>
            <a:r>
              <a:rPr lang="de-DE" sz="2800" dirty="0" smtClean="0"/>
              <a:t>„30. Die zugrundeliegenden Faktoren für Gesundheit sind ebenfalls wichtig. [...] Armut und soziale Exklusion [...] erhöhen das Risiko von Krankheit und Einschränkungen im Zugang zur Gesundheitsversorgung. Menschen mit Behinderungen haben zudem ein höheres Risiko, Gewalt zu erfahren (siehe A/70/297).“ Erwachsene haben ein zweifach erhöhtes Risiko, sogar sechsfach im Fall von Menschen mit psychosozialen Behinderungen. Behinderte Kinder haben ebenfalls ein sechsfach erhöhtes Risiko, Gewalt zu erfahren, im Vergleich mit nicht-behinderten Kindern.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18</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(b) Barrieren im Zugang zu Gesundheitsdiensten</a:t>
            </a:r>
          </a:p>
          <a:p>
            <a:pPr>
              <a:buFontTx/>
              <a:buChar char="-"/>
            </a:pPr>
            <a:r>
              <a:rPr lang="de-DE" sz="2800" dirty="0" smtClean="0"/>
              <a:t>Stigma und Stereotype sind die Hauptbarrieren.</a:t>
            </a:r>
          </a:p>
          <a:p>
            <a:pPr>
              <a:buFontTx/>
              <a:buChar char="-"/>
            </a:pPr>
            <a:r>
              <a:rPr lang="de-DE" sz="2800" dirty="0" smtClean="0"/>
              <a:t>Auch internationale Standards wie die Internationale Klassifikation der Krankheiten (</a:t>
            </a:r>
            <a:r>
              <a:rPr lang="de-DE" sz="2800" dirty="0" err="1" smtClean="0"/>
              <a:t>ICD</a:t>
            </a:r>
            <a:r>
              <a:rPr lang="de-DE" sz="2800" dirty="0" smtClean="0"/>
              <a:t>) oder das diagnostische und statistische Manual psychischer Störungen müssen überarbeitet werden, da sie Stigmatisierungen in der Bevölkerung verstärken und Menschen aus Furcht vor Abstempelung davon abhalten können, Gesundheitsversorgung in Anspruch zu nehmen. (Ziff. 32)</a:t>
            </a:r>
          </a:p>
          <a:p>
            <a:pPr>
              <a:buFontTx/>
              <a:buChar char="-"/>
            </a:pPr>
            <a:r>
              <a:rPr lang="de-DE" sz="2800" dirty="0" smtClean="0"/>
              <a:t>physische Barrieren im Zugang von Gebäuden, Diensten und Ausstattung</a:t>
            </a:r>
          </a:p>
          <a:p>
            <a:pPr>
              <a:buFontTx/>
              <a:buChar char="-"/>
            </a:pPr>
            <a:r>
              <a:rPr lang="de-DE" sz="2800" dirty="0" smtClean="0"/>
              <a:t>Mangel an zugänglichem Informationsmaterial (Braille, Leichte Sprache)</a:t>
            </a:r>
          </a:p>
          <a:p>
            <a:pPr>
              <a:buFontTx/>
              <a:buChar char="-"/>
            </a:pPr>
            <a:r>
              <a:rPr lang="de-DE" sz="2800" dirty="0" smtClean="0"/>
              <a:t>Kommunikationsbarrieren (</a:t>
            </a:r>
            <a:r>
              <a:rPr lang="de-DE" sz="2800" dirty="0" err="1" smtClean="0"/>
              <a:t>z.B</a:t>
            </a:r>
            <a:r>
              <a:rPr lang="de-DE" sz="2800" dirty="0" smtClean="0"/>
              <a:t>. keine </a:t>
            </a:r>
            <a:r>
              <a:rPr lang="de-DE" sz="2800" dirty="0" err="1" smtClean="0"/>
              <a:t>Dolmetschung</a:t>
            </a:r>
            <a:r>
              <a:rPr lang="de-DE" sz="2800" dirty="0" smtClean="0"/>
              <a:t>)</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19</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smtClean="0"/>
              <a:t>Agenda</a:t>
            </a:r>
            <a:endParaRPr lang="de-DE" dirty="0"/>
          </a:p>
        </p:txBody>
      </p:sp>
      <p:sp>
        <p:nvSpPr>
          <p:cNvPr id="6" name="Inhaltsplatzhalter 5"/>
          <p:cNvSpPr>
            <a:spLocks noGrp="1"/>
          </p:cNvSpPr>
          <p:nvPr>
            <p:ph idx="1"/>
          </p:nvPr>
        </p:nvSpPr>
        <p:spPr>
          <a:xfrm>
            <a:off x="1260475" y="2627784"/>
            <a:ext cx="14212341" cy="4789016"/>
          </a:xfrm>
        </p:spPr>
        <p:txBody>
          <a:bodyPr/>
          <a:lstStyle/>
          <a:p>
            <a:pPr>
              <a:buFont typeface="+mj-lt"/>
              <a:buAutoNum type="arabicPeriod"/>
            </a:pPr>
            <a:r>
              <a:rPr lang="de-DE" dirty="0" smtClean="0"/>
              <a:t>Art. 25 UN BRK</a:t>
            </a:r>
          </a:p>
          <a:p>
            <a:pPr>
              <a:buFont typeface="+mj-lt"/>
              <a:buAutoNum type="arabicPeriod"/>
            </a:pPr>
            <a:r>
              <a:rPr lang="de-DE" dirty="0" smtClean="0"/>
              <a:t>Menschenrechtsmodell von Behinderung &amp; menschenrechtsbasierte Gesundheitsversorgung allgemein </a:t>
            </a:r>
          </a:p>
          <a:p>
            <a:pPr>
              <a:buFont typeface="+mj-lt"/>
              <a:buAutoNum type="arabicPeriod"/>
            </a:pPr>
            <a:r>
              <a:rPr lang="de-DE" dirty="0" smtClean="0"/>
              <a:t>Im Krankenhaus insbesondere</a:t>
            </a:r>
          </a:p>
          <a:p>
            <a:pPr>
              <a:buFont typeface="+mj-lt"/>
              <a:buAutoNum type="arabicPeriod"/>
            </a:pPr>
            <a:r>
              <a:rPr lang="de-DE" dirty="0" smtClean="0"/>
              <a:t>Umsetzung in Deutschland, insbesondere in NRW</a:t>
            </a:r>
          </a:p>
          <a:p>
            <a:pPr>
              <a:buFont typeface="+mj-lt"/>
              <a:buAutoNum type="arabicPeriod"/>
            </a:pPr>
            <a:endParaRPr lang="de-DE" dirty="0"/>
          </a:p>
        </p:txBody>
      </p:sp>
      <p:sp>
        <p:nvSpPr>
          <p:cNvPr id="4" name="Foliennummernplatzhalter 3"/>
          <p:cNvSpPr>
            <a:spLocks noGrp="1"/>
          </p:cNvSpPr>
          <p:nvPr>
            <p:ph type="sldNum" sz="quarter" idx="10"/>
          </p:nvPr>
        </p:nvSpPr>
        <p:spPr/>
        <p:txBody>
          <a:bodyPr/>
          <a:lstStyle/>
          <a:p>
            <a:fld id="{AA2BAC66-668C-41A2-906F-0568A99947DD}" type="slidenum">
              <a:rPr lang="de-DE" altLang="de-DE" smtClean="0"/>
              <a:pPr/>
              <a:t>2</a:t>
            </a:fld>
            <a:endParaRPr lang="de-DE" altLang="de-DE"/>
          </a:p>
        </p:txBody>
      </p:sp>
      <p:sp>
        <p:nvSpPr>
          <p:cNvPr id="7"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9834036"/>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(b) Barrieren im Zugang zu Gesundheitsdiensten</a:t>
            </a:r>
          </a:p>
          <a:p>
            <a:pPr>
              <a:buFontTx/>
              <a:buChar char="-"/>
            </a:pPr>
            <a:r>
              <a:rPr lang="de-DE" sz="2800" dirty="0" smtClean="0"/>
              <a:t>Verwandte, Betreuungs- oder Pflegepersonen, die Zugang zu Diensten und Informationen regulieren</a:t>
            </a:r>
          </a:p>
          <a:p>
            <a:pPr>
              <a:buFontTx/>
              <a:buChar char="-"/>
            </a:pPr>
            <a:r>
              <a:rPr lang="de-DE" sz="2800" dirty="0" smtClean="0"/>
              <a:t>Isolation von Menschen mit Behinderungen in Einrichtungen, Wohngruppen und Familien</a:t>
            </a:r>
          </a:p>
          <a:p>
            <a:pPr>
              <a:buFontTx/>
              <a:buChar char="-"/>
            </a:pPr>
            <a:r>
              <a:rPr lang="de-DE" sz="2800" dirty="0" smtClean="0"/>
              <a:t>Diskriminierung im System der Krankenversicherung</a:t>
            </a:r>
          </a:p>
          <a:p>
            <a:pPr>
              <a:buFontTx/>
              <a:buChar char="-"/>
            </a:pPr>
            <a:r>
              <a:rPr lang="de-DE" sz="2800" dirty="0" smtClean="0"/>
              <a:t>Diversität von Menschen mit Behinderungen wird nicht berücksichtigt</a:t>
            </a:r>
          </a:p>
          <a:p>
            <a:pPr>
              <a:buFontTx/>
              <a:buChar char="-"/>
            </a:pPr>
            <a:r>
              <a:rPr lang="de-DE" sz="2800" dirty="0" smtClean="0"/>
              <a:t>Datenschutz und Privatsphäre wird nicht geachtet (</a:t>
            </a:r>
            <a:r>
              <a:rPr lang="de-DE" sz="2800" dirty="0" err="1" smtClean="0"/>
              <a:t>z.B</a:t>
            </a:r>
            <a:r>
              <a:rPr lang="de-DE" sz="2800" dirty="0" smtClean="0"/>
              <a:t>. gehörlose Patient*innen brauchen Verwandte als Übersetzer*innen in Ermangelung </a:t>
            </a:r>
            <a:r>
              <a:rPr lang="de-DE" sz="2800" smtClean="0"/>
              <a:t>von Alternativen).</a:t>
            </a:r>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20</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(c) spezifische Menschenrechtsverletzungen in der gesundheitlichen Versorgung</a:t>
            </a:r>
          </a:p>
          <a:p>
            <a:pPr>
              <a:buFontTx/>
              <a:buChar char="-"/>
            </a:pPr>
            <a:r>
              <a:rPr lang="de-DE" sz="2800" dirty="0" smtClean="0"/>
              <a:t>Zugang zu Gesundheitsversorgung wird Menschen mit Behinderungen oft verweigert, weil sie angeblich weniger Lebensfreude haben oder ihr Leben weniger wert sei.</a:t>
            </a:r>
          </a:p>
          <a:p>
            <a:pPr>
              <a:buFontTx/>
              <a:buChar char="-"/>
            </a:pPr>
            <a:r>
              <a:rPr lang="de-DE" sz="2800" dirty="0" smtClean="0"/>
              <a:t>Versagung von freier und informierter Einwilligung</a:t>
            </a:r>
          </a:p>
          <a:p>
            <a:pPr>
              <a:buFontTx/>
              <a:buChar char="-"/>
            </a:pPr>
            <a:r>
              <a:rPr lang="de-DE" sz="2800" dirty="0" smtClean="0"/>
              <a:t>Zwangsbehandlungen</a:t>
            </a:r>
          </a:p>
          <a:p>
            <a:pPr>
              <a:buFontTx/>
              <a:buChar char="-"/>
            </a:pPr>
            <a:r>
              <a:rPr lang="de-DE" sz="2800" dirty="0" smtClean="0"/>
              <a:t>Besonders Mädchen und Frauen mit Behinderungen sind von MR-Verletzungen in Bezug auf ihre sexuellen und reproduktiven Rechte betroffen: Versagung autonomer Entscheidungen, Zwangsbehandlungen (Schwangerschaftsabbrüche, Sterilisation, Verhütung), Gewalt und Missbrauch. Frauen unter Betreuung haben ein erhöhtes Risiko, von diesen Praktiken betroffen zu sein.</a:t>
            </a:r>
          </a:p>
          <a:p>
            <a:pPr>
              <a:buFontTx/>
              <a:buChar char="-"/>
            </a:pP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21</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(c) spezifische Menschenrechtsverletzungen in der gesundheitlichen Versorgung</a:t>
            </a:r>
          </a:p>
          <a:p>
            <a:pPr>
              <a:buFontTx/>
              <a:buChar char="-"/>
            </a:pPr>
            <a:r>
              <a:rPr lang="de-DE" sz="2800" dirty="0" smtClean="0"/>
              <a:t>kontroverse, veraltete Behandlungsmethoden, die als Folter oder Fehlbehandlungen einzustufen sind</a:t>
            </a:r>
          </a:p>
          <a:p>
            <a:pPr>
              <a:buFontTx/>
              <a:buChar char="-"/>
            </a:pPr>
            <a:r>
              <a:rPr lang="de-DE" sz="2800" dirty="0" smtClean="0"/>
              <a:t>Ausbeutung, Gewalt, (sexueller) Missbrauch in Einrichtungen der Gesundheitsversorgung: Wegsperren, Festbinden, Übermedikamentierung, Sedierung (zu nicht-therapeutischen Zwecken), Bestrafung </a:t>
            </a:r>
          </a:p>
          <a:p>
            <a:pPr>
              <a:buFontTx/>
              <a:buChar char="-"/>
            </a:pP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22</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Mehrfach- und </a:t>
            </a:r>
            <a:r>
              <a:rPr lang="de-DE" sz="2800" b="1" dirty="0" err="1" smtClean="0"/>
              <a:t>intersektionale</a:t>
            </a:r>
            <a:r>
              <a:rPr lang="de-DE" sz="2800" b="1" dirty="0" smtClean="0"/>
              <a:t> Diskriminierung</a:t>
            </a:r>
          </a:p>
          <a:p>
            <a:pPr>
              <a:buFontTx/>
              <a:buChar char="-"/>
            </a:pPr>
            <a:r>
              <a:rPr lang="de-DE" sz="2800" dirty="0" smtClean="0"/>
              <a:t>Zusammenspiel verschiedener Identitätsmerkmale wie Geschlecht, Alter, Herkunft, Hautfarbe, Religion kann zu zusätzlicher Diskriminierung  führen</a:t>
            </a:r>
          </a:p>
          <a:p>
            <a:endParaRPr lang="de-DE" sz="2800" dirty="0" smtClean="0"/>
          </a:p>
          <a:p>
            <a:r>
              <a:rPr lang="de-DE" sz="2800" b="1" dirty="0" smtClean="0"/>
              <a:t>Umsetzung des Rechts auf Gesundheit für Menschen mit Behinderungen </a:t>
            </a:r>
            <a:r>
              <a:rPr lang="de-DE" sz="2400" dirty="0" smtClean="0"/>
              <a:t>(Auswahl)</a:t>
            </a:r>
            <a:endParaRPr lang="de-DE" sz="2800" dirty="0" smtClean="0"/>
          </a:p>
          <a:p>
            <a:r>
              <a:rPr lang="de-DE" sz="2800" dirty="0" smtClean="0"/>
              <a:t>A. Gesetze überarbeiten</a:t>
            </a:r>
          </a:p>
          <a:p>
            <a:pPr>
              <a:buFont typeface="Arial" pitchFamily="34" charset="0"/>
              <a:buChar char="•"/>
            </a:pPr>
            <a:r>
              <a:rPr lang="de-DE" sz="2800" dirty="0" smtClean="0"/>
              <a:t>Behandlung, Einweisung nur mit freier und informierter Einwilligung </a:t>
            </a:r>
          </a:p>
          <a:p>
            <a:pPr>
              <a:buFont typeface="Arial" pitchFamily="34" charset="0"/>
              <a:buChar char="•"/>
            </a:pPr>
            <a:r>
              <a:rPr lang="de-DE" sz="2800" dirty="0" smtClean="0"/>
              <a:t>System der unterstützten Entscheidung einführen</a:t>
            </a:r>
          </a:p>
          <a:p>
            <a:pPr>
              <a:buFont typeface="Arial" pitchFamily="34" charset="0"/>
              <a:buChar char="•"/>
            </a:pPr>
            <a:r>
              <a:rPr lang="de-DE" sz="2800" dirty="0" smtClean="0"/>
              <a:t>Strafverfolgung und Entschädigung bei Verletzung des Rechts auf Gesundheit</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23</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Umsetzung des Rechts auf Gesundheit für Menschen mit Behinderungen</a:t>
            </a:r>
          </a:p>
          <a:p>
            <a:r>
              <a:rPr lang="de-DE" sz="2800" dirty="0" smtClean="0"/>
              <a:t>B. Politik</a:t>
            </a:r>
          </a:p>
          <a:p>
            <a:pPr>
              <a:buFont typeface="Arial" pitchFamily="34" charset="0"/>
              <a:buChar char="•"/>
            </a:pPr>
            <a:r>
              <a:rPr lang="de-DE" sz="2800" dirty="0" smtClean="0"/>
              <a:t>Mainstreaming von Behinderung in allen Programmen der Grundversorgung sowie der spezialisierten Versorgung</a:t>
            </a:r>
          </a:p>
          <a:p>
            <a:endParaRPr lang="de-DE" sz="2800" dirty="0" smtClean="0"/>
          </a:p>
          <a:p>
            <a:r>
              <a:rPr lang="de-DE" sz="2800" dirty="0" smtClean="0"/>
              <a:t>D. Barrierefreiheit</a:t>
            </a:r>
          </a:p>
          <a:p>
            <a:pPr>
              <a:buFont typeface="Arial" pitchFamily="34" charset="0"/>
              <a:buChar char="•"/>
            </a:pPr>
            <a:r>
              <a:rPr lang="de-DE" sz="2800" dirty="0" smtClean="0"/>
              <a:t>Zugänglichkeit aller Gesundheitsdienste und –</a:t>
            </a:r>
            <a:r>
              <a:rPr lang="de-DE" sz="2800" dirty="0" err="1" smtClean="0"/>
              <a:t>programme</a:t>
            </a:r>
            <a:r>
              <a:rPr lang="de-DE" sz="2800" dirty="0" smtClean="0"/>
              <a:t> sicherstellen</a:t>
            </a:r>
          </a:p>
          <a:p>
            <a:pPr>
              <a:buFont typeface="Arial" pitchFamily="34" charset="0"/>
              <a:buChar char="•"/>
            </a:pPr>
            <a:r>
              <a:rPr lang="de-DE" sz="2800" dirty="0" smtClean="0"/>
              <a:t>Gesundheitsinformationen und Kampagnen barrierefrei gestalten</a:t>
            </a:r>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24</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Umsetzung des Rechts auf Gesundheit für Menschen mit Behinderungen</a:t>
            </a:r>
          </a:p>
          <a:p>
            <a:r>
              <a:rPr lang="de-DE" sz="2800" dirty="0" smtClean="0"/>
              <a:t>E. Nicht-Diskriminierung</a:t>
            </a:r>
          </a:p>
          <a:p>
            <a:r>
              <a:rPr lang="de-DE" sz="2800" dirty="0" smtClean="0"/>
              <a:t>„58. [...] Staaten sollten davon Abstand nehmen, Gesundheitsversorgung vorwiegend in Einrichtungen und Heimen anzubieten. Außerdem müssen Staaten Maßnahmen ergreifen, um angemessene Vorkehrungen für Menschen mit Behinderungen anzubieten [...]. Während Barrierefreiheit schrittweiser Umsetzung unterliegt, haben Staaten die unmittelbare Verpflichtung angemessene Vorkehrungen anzubieten, damit Menschen mit Behinderungen ohne Verzögerung Zugang zur Gesundheitsversorgung erhalten.“</a:t>
            </a:r>
          </a:p>
          <a:p>
            <a:r>
              <a:rPr lang="de-DE" sz="2800" dirty="0" smtClean="0"/>
              <a:t>„59. [...] Verweigerung von Krankenversicherung aufgrund einer Behinderung muss gesetzlich ausgeschlossen sein. [...]“</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25</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627784"/>
            <a:ext cx="14140333" cy="5328592"/>
          </a:xfrm>
        </p:spPr>
        <p:txBody>
          <a:bodyPr/>
          <a:lstStyle/>
          <a:p>
            <a:r>
              <a:rPr lang="de-DE" sz="2800" b="1" dirty="0" smtClean="0"/>
              <a:t>Umsetzung des Rechts auf Gesundheit für Menschen mit Behinderungen</a:t>
            </a:r>
          </a:p>
          <a:p>
            <a:r>
              <a:rPr lang="de-DE" sz="2800" dirty="0" smtClean="0"/>
              <a:t>F. Partizipation</a:t>
            </a:r>
          </a:p>
          <a:p>
            <a:r>
              <a:rPr lang="de-DE" sz="2400" dirty="0" smtClean="0"/>
              <a:t>„61. Staaten müssen sich mit Menschen mit Behinderungen, einschließlich Kindern mit Behinderungen, beraten und sie aktiv einbeziehen in die Umsetzung der Gesundheitsversorgung. Menschen mit Behinderungen wissen am besten, welchen Hindernissen sie in ihrem eigenen Umfeld begegnen und wie diese sich auf ihr Leben auswirken. [...]“</a:t>
            </a:r>
          </a:p>
          <a:p>
            <a:r>
              <a:rPr lang="de-DE" sz="2400" dirty="0" smtClean="0"/>
              <a:t>„62. Staaten sollten sich bewusst sein, dass die Ansichten von Menschen mit Behinderungen in Konflikt mit denen von Gesundheitsfachkräften stehen können [...]. Menschen mit Behinderungen sollten als die Hauptgesprächspartner anerkannt werden, wenn es um ihre Rechte geht, und Staaten sollten ihren Ansichten zu sie betreffenden Angelegenheiten stets den Vorrang geben. Ebenso können Dachorganisationen von Menschen mit Behinderungen andere Ansichten vertreten als spezifische Gruppen, darum ist der direkte Austausch und Beratung mit allen Beteiligten so wichtig. [...]“</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26</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Umsetzung des Rechts auf Gesundheit für Menschen mit Behinderungen</a:t>
            </a:r>
          </a:p>
          <a:p>
            <a:r>
              <a:rPr lang="de-DE" sz="2800" dirty="0" smtClean="0"/>
              <a:t>G. Verantwortlichkeit</a:t>
            </a:r>
          </a:p>
          <a:p>
            <a:pPr>
              <a:buFontTx/>
              <a:buChar char="-"/>
            </a:pPr>
            <a:r>
              <a:rPr lang="de-DE" sz="2400" dirty="0" smtClean="0"/>
              <a:t>Gesundheitsstrategien und –</a:t>
            </a:r>
            <a:r>
              <a:rPr lang="de-DE" sz="2400" dirty="0" err="1" smtClean="0"/>
              <a:t>pläne</a:t>
            </a:r>
            <a:r>
              <a:rPr lang="de-DE" sz="2400" dirty="0" smtClean="0"/>
              <a:t> sollten Indikatoren und Meilensteine enthalten, um die Umsetzung des Rechts auf Gesundheit überwachen zu können.</a:t>
            </a:r>
          </a:p>
          <a:p>
            <a:pPr>
              <a:buFontTx/>
              <a:buChar char="-"/>
            </a:pPr>
            <a:r>
              <a:rPr lang="de-DE" sz="2400" dirty="0" smtClean="0"/>
              <a:t>unabhängige Kontrolle der Gesundheitseinrichtungen</a:t>
            </a:r>
          </a:p>
          <a:p>
            <a:pPr>
              <a:buFontTx/>
              <a:buChar char="-"/>
            </a:pPr>
            <a:r>
              <a:rPr lang="de-DE" sz="2400" dirty="0" smtClean="0"/>
              <a:t>Menschen mit Behinderungen sollen Zugang zu effektiven Gerichtsverfahren und Entschädigungen haben, wenn sie eine Verletzung des Rechts auf Gesundheit erfahren haben.</a:t>
            </a:r>
          </a:p>
          <a:p>
            <a:r>
              <a:rPr lang="de-DE" sz="2800" dirty="0" smtClean="0"/>
              <a:t>H. Ressourcen mobilisieren</a:t>
            </a:r>
          </a:p>
          <a:p>
            <a:r>
              <a:rPr lang="de-DE" sz="2400" dirty="0" smtClean="0"/>
              <a:t>„66. [...] Staaten sollten [...] keine Praktiken finanzieren, die im Widerspruch zum menschenrechtsbasierten Ansatz von Behinderung  stehen (</a:t>
            </a:r>
            <a:r>
              <a:rPr lang="de-DE" sz="2400" dirty="0" err="1" smtClean="0"/>
              <a:t>z.B</a:t>
            </a:r>
            <a:r>
              <a:rPr lang="de-DE" sz="2400" dirty="0" smtClean="0"/>
              <a:t>. Institutionalisierung oder Zwangsbehandlungen).“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27</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2.b</a:t>
            </a:r>
            <a:r>
              <a:rPr lang="de-DE" sz="3200" b="1" dirty="0" smtClean="0"/>
              <a:t>) Bericht über den höchsten erreichbaren Standard an Gesundheit </a:t>
            </a:r>
            <a:br>
              <a:rPr lang="de-DE" sz="3200" b="1" dirty="0" smtClean="0"/>
            </a:br>
            <a:r>
              <a:rPr lang="de-DE" sz="3200" b="1" dirty="0" smtClean="0"/>
              <a:t>von Menschen mit Behinderungen  </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Umsetzung des Rechts auf Gesundheit für Menschen mit Behinderungen</a:t>
            </a:r>
          </a:p>
          <a:p>
            <a:r>
              <a:rPr lang="de-DE" sz="2800" dirty="0" smtClean="0"/>
              <a:t>G. Bewusstseinsbildung</a:t>
            </a:r>
          </a:p>
          <a:p>
            <a:r>
              <a:rPr lang="de-DE" sz="2800" dirty="0" smtClean="0"/>
              <a:t>„67. [...] Menschen mit Behinderungen sollten nicht als krank oder als Patienten gesehen werden, sondern als Rechteinhaber genau wie jedes andere Mitglied der Gesellschaft. Staaten müssen aus den Respekt vor dem Recht auf Gesundheit von Menschen mit Behinderungen fördern durch Sensibilisierung und Weiterbildung von Gesundheitsfachkräften. [...]“</a:t>
            </a:r>
          </a:p>
          <a:p>
            <a:pPr>
              <a:buFontTx/>
              <a:buChar char="-"/>
            </a:pPr>
            <a:r>
              <a:rPr lang="de-DE" sz="2800" dirty="0" smtClean="0"/>
              <a:t>Fördern des Gesundheitswissen bei Menschen mit Behinderungen</a:t>
            </a:r>
          </a:p>
          <a:p>
            <a:pPr>
              <a:buFontTx/>
              <a:buChar char="-"/>
            </a:pPr>
            <a:r>
              <a:rPr lang="de-DE" sz="2800" dirty="0" smtClean="0"/>
              <a:t>menschenrechtsbasierte Kampagnen; öffentliche Spendenkampagnen für Rehabilitation zementieren den Wohltätigkeitsansatz und den </a:t>
            </a:r>
            <a:r>
              <a:rPr lang="de-DE" sz="2800" dirty="0" err="1" smtClean="0"/>
              <a:t>pathologisierenden</a:t>
            </a:r>
            <a:r>
              <a:rPr lang="de-DE" sz="2800" dirty="0" smtClean="0"/>
              <a:t> Blick auf Behinderung</a:t>
            </a:r>
            <a:endParaRPr lang="de-DE" sz="24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28</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400" dirty="0" smtClean="0"/>
              <a:t>Report of the Special </a:t>
            </a:r>
            <a:r>
              <a:rPr lang="de-DE" sz="2400" dirty="0" err="1" smtClean="0"/>
              <a:t>Rapporteur</a:t>
            </a:r>
            <a:r>
              <a:rPr lang="de-DE" sz="2400" dirty="0" smtClean="0"/>
              <a:t> on the </a:t>
            </a:r>
            <a:r>
              <a:rPr lang="de-DE" sz="2400" dirty="0" err="1" smtClean="0"/>
              <a:t>rights</a:t>
            </a:r>
            <a:r>
              <a:rPr lang="de-DE" sz="2400" dirty="0" smtClean="0"/>
              <a:t> of </a:t>
            </a:r>
            <a:r>
              <a:rPr lang="de-DE" sz="2400" dirty="0" err="1" smtClean="0"/>
              <a:t>persons</a:t>
            </a:r>
            <a:r>
              <a:rPr lang="de-DE" sz="2400" dirty="0" smtClean="0"/>
              <a:t> </a:t>
            </a:r>
            <a:r>
              <a:rPr lang="de-DE" sz="2400" dirty="0" err="1" smtClean="0"/>
              <a:t>with</a:t>
            </a:r>
            <a:r>
              <a:rPr lang="de-DE" sz="2400" dirty="0" smtClean="0"/>
              <a:t> </a:t>
            </a:r>
            <a:r>
              <a:rPr lang="de-DE" sz="2400" dirty="0" err="1" smtClean="0"/>
              <a:t>disabilities</a:t>
            </a:r>
            <a:r>
              <a:rPr lang="de-DE" sz="2400" dirty="0" smtClean="0"/>
              <a:t>: Sexual and </a:t>
            </a:r>
            <a:r>
              <a:rPr lang="de-DE" sz="2400" dirty="0" err="1" smtClean="0"/>
              <a:t>reproductive</a:t>
            </a:r>
            <a:r>
              <a:rPr lang="de-DE" sz="2400" dirty="0" smtClean="0"/>
              <a:t> </a:t>
            </a:r>
            <a:r>
              <a:rPr lang="de-DE" sz="2400" dirty="0" err="1" smtClean="0"/>
              <a:t>health</a:t>
            </a:r>
            <a:r>
              <a:rPr lang="de-DE" sz="2400" dirty="0" smtClean="0"/>
              <a:t> and </a:t>
            </a:r>
            <a:r>
              <a:rPr lang="de-DE" sz="2400" dirty="0" err="1" smtClean="0"/>
              <a:t>rights</a:t>
            </a:r>
            <a:r>
              <a:rPr lang="de-DE" sz="2400" dirty="0" smtClean="0"/>
              <a:t> of </a:t>
            </a:r>
            <a:r>
              <a:rPr lang="de-DE" sz="2400" dirty="0" err="1" smtClean="0"/>
              <a:t>girls</a:t>
            </a:r>
            <a:r>
              <a:rPr lang="de-DE" sz="2400" dirty="0" smtClean="0"/>
              <a:t> and young </a:t>
            </a:r>
            <a:r>
              <a:rPr lang="de-DE" sz="2400" dirty="0" err="1" smtClean="0"/>
              <a:t>women</a:t>
            </a:r>
            <a:r>
              <a:rPr lang="de-DE" sz="2400" dirty="0" smtClean="0"/>
              <a:t> </a:t>
            </a:r>
            <a:r>
              <a:rPr lang="de-DE" sz="2400" dirty="0" err="1" smtClean="0"/>
              <a:t>with</a:t>
            </a:r>
            <a:r>
              <a:rPr lang="de-DE" sz="2400" dirty="0" smtClean="0"/>
              <a:t> </a:t>
            </a:r>
            <a:r>
              <a:rPr lang="de-DE" sz="2400" dirty="0" err="1" smtClean="0"/>
              <a:t>disabilities</a:t>
            </a:r>
            <a:r>
              <a:rPr lang="de-DE" sz="2400" dirty="0" smtClean="0"/>
              <a:t>. A/72/133, 14 </a:t>
            </a:r>
            <a:r>
              <a:rPr lang="de-DE" sz="2400" dirty="0" err="1" smtClean="0"/>
              <a:t>July</a:t>
            </a:r>
            <a:r>
              <a:rPr lang="de-DE" sz="2400" dirty="0" smtClean="0"/>
              <a:t> 2017. </a:t>
            </a:r>
          </a:p>
          <a:p>
            <a:r>
              <a:rPr lang="de-DE" sz="2400" dirty="0" smtClean="0"/>
              <a:t>„Mädchen“ = unter 18 Jahre</a:t>
            </a:r>
          </a:p>
          <a:p>
            <a:r>
              <a:rPr lang="de-DE" sz="2400" dirty="0" smtClean="0"/>
              <a:t>„junge Frauen“ = 15 bis 24 Jahre</a:t>
            </a:r>
          </a:p>
          <a:p>
            <a:endParaRPr lang="de-DE" sz="2400" dirty="0" smtClean="0"/>
          </a:p>
          <a:p>
            <a:r>
              <a:rPr lang="de-DE" sz="2400" dirty="0" smtClean="0"/>
              <a:t>Entstehung:</a:t>
            </a:r>
          </a:p>
          <a:p>
            <a:pPr>
              <a:buFont typeface="Arial" pitchFamily="34" charset="0"/>
              <a:buChar char="•"/>
            </a:pPr>
            <a:r>
              <a:rPr lang="de-DE" sz="2400" dirty="0" smtClean="0"/>
              <a:t>Beratungen mit behinderten Mädchen und Frauen in 3 Ländern</a:t>
            </a:r>
          </a:p>
          <a:p>
            <a:pPr>
              <a:buFont typeface="Arial" pitchFamily="34" charset="0"/>
              <a:buChar char="•"/>
            </a:pPr>
            <a:r>
              <a:rPr lang="de-DE" sz="2400" dirty="0" smtClean="0"/>
              <a:t>öffentliche Befragung im Frühjahr 2017: Regierungen, Menschenrechtsinstitute, Zivilgesellschaft, Einzelpersonen</a:t>
            </a:r>
          </a:p>
          <a:p>
            <a:pPr>
              <a:buFont typeface="Arial" pitchFamily="34" charset="0"/>
              <a:buChar char="•"/>
            </a:pPr>
            <a:r>
              <a:rPr lang="de-DE" sz="2400" dirty="0" smtClean="0"/>
              <a:t>Expert*</a:t>
            </a:r>
            <a:r>
              <a:rPr lang="de-DE" sz="2400" dirty="0" err="1" smtClean="0"/>
              <a:t>innentreffen</a:t>
            </a:r>
            <a:r>
              <a:rPr lang="de-DE" sz="2400" dirty="0" smtClean="0"/>
              <a:t> im Juni 2017: Vereinte Nationen, Frauenorganisationen, </a:t>
            </a:r>
            <a:r>
              <a:rPr lang="de-DE" sz="2400" dirty="0" err="1" smtClean="0"/>
              <a:t>Behinderten-organisationen</a:t>
            </a:r>
            <a:endParaRPr lang="de-DE" sz="2400" dirty="0" smtClean="0"/>
          </a:p>
          <a:p>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29</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1. </a:t>
            </a:r>
            <a:r>
              <a:rPr lang="de-DE" b="1" dirty="0"/>
              <a:t>Art. 25 UN </a:t>
            </a:r>
            <a:r>
              <a:rPr lang="de-DE" b="1" dirty="0" smtClean="0"/>
              <a:t>BRK – Bestandteile </a:t>
            </a:r>
            <a:r>
              <a:rPr lang="de-DE" dirty="0"/>
              <a:t/>
            </a:r>
            <a:br>
              <a:rPr lang="de-DE" dirty="0"/>
            </a:br>
            <a:endParaRPr lang="de-DE" dirty="0"/>
          </a:p>
        </p:txBody>
      </p:sp>
      <p:sp>
        <p:nvSpPr>
          <p:cNvPr id="3" name="Inhaltsplatzhalter 2"/>
          <p:cNvSpPr>
            <a:spLocks noGrp="1"/>
          </p:cNvSpPr>
          <p:nvPr>
            <p:ph idx="1"/>
          </p:nvPr>
        </p:nvSpPr>
        <p:spPr/>
        <p:txBody>
          <a:bodyPr/>
          <a:lstStyle/>
          <a:p>
            <a:pPr marL="0" indent="0"/>
            <a:r>
              <a:rPr lang="de-DE" dirty="0" smtClean="0"/>
              <a:t>Recht auf diskriminierungsfreies, Höchstmaß an Gesundheit &amp; Zugang zu gendersensiblen Gesundheitsdiensten</a:t>
            </a:r>
          </a:p>
          <a:p>
            <a:pPr marL="317500" indent="0"/>
            <a:r>
              <a:rPr lang="de-DE" dirty="0"/>
              <a:t>a</a:t>
            </a:r>
            <a:r>
              <a:rPr lang="de-DE" dirty="0" smtClean="0"/>
              <a:t>) gleichberechtigte allgemeine Gesundheitsversorgung</a:t>
            </a:r>
          </a:p>
          <a:p>
            <a:pPr marL="317500" indent="0"/>
            <a:r>
              <a:rPr lang="de-DE" dirty="0"/>
              <a:t>b</a:t>
            </a:r>
            <a:r>
              <a:rPr lang="de-DE" dirty="0" smtClean="0"/>
              <a:t>) behindertenspezifische Gesundheitsversorgung</a:t>
            </a:r>
          </a:p>
          <a:p>
            <a:pPr marL="317500" indent="0"/>
            <a:r>
              <a:rPr lang="de-DE" dirty="0" smtClean="0"/>
              <a:t>c) gemeindenah</a:t>
            </a:r>
          </a:p>
          <a:p>
            <a:pPr marL="317500" indent="0"/>
            <a:r>
              <a:rPr lang="de-DE" dirty="0" smtClean="0"/>
              <a:t>d) menschenrechtsbasierte Qualifizierung der Gesundheitsprofessionen</a:t>
            </a:r>
          </a:p>
          <a:p>
            <a:pPr marL="317500" indent="0"/>
            <a:r>
              <a:rPr lang="de-DE" dirty="0" smtClean="0"/>
              <a:t>e) Diskriminierungsverbot in Krankenversicherung und Lebensversicherung</a:t>
            </a:r>
          </a:p>
          <a:p>
            <a:pPr marL="317500" indent="0"/>
            <a:r>
              <a:rPr lang="de-DE" dirty="0" smtClean="0"/>
              <a:t>f) Diskriminierungsverbot bzgl. (lebenserhaltender) Gesundheitsversorgung</a:t>
            </a:r>
          </a:p>
          <a:p>
            <a:pPr lvl="1">
              <a:buFont typeface="Arial" panose="020B0604020202020204" pitchFamily="34" charset="0"/>
              <a:buChar char="•"/>
            </a:pPr>
            <a:endParaRPr lang="de-DE" dirty="0" smtClean="0"/>
          </a:p>
          <a:p>
            <a:pPr lvl="1">
              <a:buFont typeface="Arial" panose="020B0604020202020204" pitchFamily="34" charset="0"/>
              <a:buChar char="•"/>
            </a:pPr>
            <a:endParaRPr lang="de-DE"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624973"/>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dirty="0" smtClean="0"/>
              <a:t>„10. Sexuelle und reproduktive Gesundheit und Rechte sind Menschenrechte. Sie sind nicht nur integraler Bestandteil des Rechts auf Gesundheit, sondern auch notwendig für den Genuss vieler anderer Menschenrechte, einschließlich des Rechts auf Leben, Freiheit von Folter und Misshandlung, Freiheit von Diskriminierung, gleiche Anerkennung vor dem Recht, Privatsphäre und Respekt vor dem Familienleben, Bildung und Arbeit. [...]“</a:t>
            </a:r>
          </a:p>
          <a:p>
            <a:r>
              <a:rPr lang="de-DE" sz="2800" dirty="0" smtClean="0"/>
              <a:t>„11. Sexuelle und reproduktive Gesundheit und Rechte enthalten eine Reihe Freiheiten und Ansprüche. Sie umfassen das Recht auf Kontrolle über Entscheidungen bezüglich Sexualität und Reproduktion ohne Diskriminierung, Zwang und Gewalt, sowie das Recht auf Zugang zu einer Reihe von Einrichtungen, Diensten, Gütern und Informationen zu sexueller und reproduktiver Gesundheit. [...]“</a:t>
            </a: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30</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UN-BRK</a:t>
            </a:r>
          </a:p>
          <a:p>
            <a:r>
              <a:rPr lang="de-DE" sz="2800" dirty="0" smtClean="0"/>
              <a:t>„14. [...] die Konvention rückt vom medizinischen und paternalistischen Ansatz weg hin zu einem menschenrechtsbasierten Ansatz der sexuellen und reproduktiven Gesundheit und Rechte von Menschen mit Behinderungen.</a:t>
            </a: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31</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Herausforderungen</a:t>
            </a:r>
          </a:p>
          <a:p>
            <a:r>
              <a:rPr lang="de-DE" sz="2800" dirty="0" smtClean="0"/>
              <a:t>A. Stigma und Stereotype</a:t>
            </a:r>
          </a:p>
          <a:p>
            <a:pPr>
              <a:buFontTx/>
              <a:buChar char="-"/>
            </a:pPr>
            <a:r>
              <a:rPr lang="de-DE" sz="2800" dirty="0" smtClean="0"/>
              <a:t>Sexualität von Menschen mit Behinderungen ist oft mit Tabu belegt.</a:t>
            </a:r>
          </a:p>
          <a:p>
            <a:pPr>
              <a:buFontTx/>
              <a:buChar char="-"/>
            </a:pPr>
            <a:r>
              <a:rPr lang="de-DE" sz="2800" dirty="0" smtClean="0"/>
              <a:t>Annahme, dass besonders Mädchen und junge Frauen mit Behinderungen asexuell oder </a:t>
            </a:r>
            <a:r>
              <a:rPr lang="de-DE" sz="2800" dirty="0" err="1" smtClean="0"/>
              <a:t>hypersexuell</a:t>
            </a:r>
            <a:r>
              <a:rPr lang="de-DE" sz="2800" dirty="0" smtClean="0"/>
              <a:t> seien</a:t>
            </a:r>
          </a:p>
          <a:p>
            <a:pPr>
              <a:buFontTx/>
              <a:buChar char="-"/>
            </a:pPr>
            <a:r>
              <a:rPr lang="de-DE" sz="2800" dirty="0" smtClean="0"/>
              <a:t>brauchen weder Informationen noch Zugang zu Versorgung</a:t>
            </a:r>
          </a:p>
          <a:p>
            <a:pPr>
              <a:buFontTx/>
              <a:buChar char="-"/>
            </a:pPr>
            <a:r>
              <a:rPr lang="de-DE" sz="2800" dirty="0" smtClean="0"/>
              <a:t>sind nicht in der Lage, kompetent Entscheidungen über ihr Sexualleben zu treffen</a:t>
            </a:r>
          </a:p>
          <a:p>
            <a:pPr>
              <a:buFontTx/>
              <a:buChar char="-"/>
            </a:pPr>
            <a:r>
              <a:rPr lang="de-DE" sz="2800" dirty="0" smtClean="0"/>
              <a:t>Leben in Einrichtungen führt oft zu kompletter Kontrolle und Mangel an Privatsphäre</a:t>
            </a:r>
          </a:p>
          <a:p>
            <a:pPr>
              <a:buFontTx/>
              <a:buChar char="-"/>
            </a:pP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32</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Herausforderungen</a:t>
            </a:r>
          </a:p>
          <a:p>
            <a:r>
              <a:rPr lang="de-DE" sz="2800" dirty="0" smtClean="0"/>
              <a:t>„20. Dominante patriarchale Annahmen über die vornehmliche Frauenrolle als Ehefrau und Mutter hindern Mädchen und junge Frauen mit Behinderungen, ein gesundes Sexual- und reproduktives Leben zu führen. [...]“</a:t>
            </a:r>
          </a:p>
          <a:p>
            <a:pPr>
              <a:buFontTx/>
              <a:buChar char="-"/>
            </a:pPr>
            <a:r>
              <a:rPr lang="de-DE" sz="2800" dirty="0" smtClean="0"/>
              <a:t>sexuelle Orientierung ist gerade für Mädchen mit anderen Lernbedingungen mit großen Barrieren versehen, da Betreuer und Eltern ihre Ansichten oft verleugnen oder unterdrücken.</a:t>
            </a:r>
          </a:p>
          <a:p>
            <a:pPr>
              <a:buFontTx/>
              <a:buChar char="-"/>
            </a:pPr>
            <a:r>
              <a:rPr lang="de-DE" sz="2800" dirty="0" smtClean="0"/>
              <a:t>besonders schwere Formen von Stigma und Diskriminierung erleben Mädchen und Frauen mit mehrfachen Behinderungen sowie gehörlose, taubblinde, autistische Mädchen und solche mit anderen Lernbedingungen oder psychosozialen Beeinträchtigungen.</a:t>
            </a:r>
          </a:p>
          <a:p>
            <a:pPr>
              <a:buFontTx/>
              <a:buChar char="-"/>
            </a:pP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33</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Barrieren für den Zugang zu Informationen und Versorgung</a:t>
            </a:r>
          </a:p>
          <a:p>
            <a:pPr>
              <a:buFontTx/>
              <a:buChar char="-"/>
            </a:pPr>
            <a:r>
              <a:rPr lang="de-DE" sz="2800" dirty="0" smtClean="0"/>
              <a:t>Mangel an (inklusiver) Beschulung, Sexualpädagogische Angebote meist nicht in Sonderschulen vorgesehen</a:t>
            </a:r>
          </a:p>
          <a:p>
            <a:pPr>
              <a:buFontTx/>
              <a:buChar char="-"/>
            </a:pPr>
            <a:r>
              <a:rPr lang="de-DE" sz="2800" dirty="0" smtClean="0"/>
              <a:t>Lehrern und Familien  fehlt Anleitung, wie sie mit den Mädchen über Sexualität und Gleichberechtigung sprechen können</a:t>
            </a:r>
          </a:p>
          <a:p>
            <a:pPr>
              <a:buFontTx/>
              <a:buChar char="-"/>
            </a:pPr>
            <a:r>
              <a:rPr lang="de-DE" sz="2800" dirty="0" smtClean="0"/>
              <a:t>Isolation von der Gemeinde zuhause oder in Einrichtungen (Wohngruppen)</a:t>
            </a:r>
          </a:p>
          <a:p>
            <a:pPr>
              <a:buFontTx/>
              <a:buChar char="-"/>
            </a:pPr>
            <a:r>
              <a:rPr lang="de-DE" sz="2800" dirty="0" smtClean="0"/>
              <a:t>physische und kommunikative Barrieren im Zugang zu Versorgungseinrichtungen, fehlender Transport</a:t>
            </a:r>
          </a:p>
          <a:p>
            <a:pPr>
              <a:buFontTx/>
              <a:buChar char="-"/>
            </a:pPr>
            <a:r>
              <a:rPr lang="de-DE" sz="2800" dirty="0" smtClean="0"/>
              <a:t>negative Einstellung und Unkenntnis beim medizinischen Personal</a:t>
            </a:r>
          </a:p>
          <a:p>
            <a:pPr>
              <a:buFontTx/>
              <a:buChar char="-"/>
            </a:pPr>
            <a:r>
              <a:rPr lang="de-DE" sz="2800" dirty="0" smtClean="0"/>
              <a:t>Verwandte und Pflegepersonen kontrollieren Zugang zu Informationen</a:t>
            </a:r>
          </a:p>
          <a:p>
            <a:pPr>
              <a:buFontTx/>
              <a:buChar char="-"/>
            </a:pPr>
            <a:endParaRPr lang="de-DE" sz="28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34</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Barrieren für den Zugang zu Informationen und Versorgung</a:t>
            </a:r>
          </a:p>
          <a:p>
            <a:pPr>
              <a:buFontTx/>
              <a:buChar char="-"/>
            </a:pPr>
            <a:r>
              <a:rPr lang="de-DE" sz="2800" dirty="0" smtClean="0"/>
              <a:t>Mangel an finanziellen Ressourcen</a:t>
            </a:r>
          </a:p>
          <a:p>
            <a:pPr>
              <a:buFontTx/>
              <a:buChar char="-"/>
            </a:pPr>
            <a:r>
              <a:rPr lang="de-DE" sz="2800" dirty="0" smtClean="0"/>
              <a:t>erschwerter Umgang mit Monatshygiene: fehlende sanitäre Einrichtungen, Mangel an Informationen, Ressourcen und Unterstützung</a:t>
            </a:r>
          </a:p>
          <a:p>
            <a:pPr>
              <a:buFontTx/>
              <a:buChar char="-"/>
            </a:pPr>
            <a:r>
              <a:rPr lang="de-DE" sz="2800" dirty="0" smtClean="0"/>
              <a:t>Ausschluss aus Aufklärungskampagnen über sexuell übertragbare Krankheiten (konzeptuell und/oder kommunikativ)</a:t>
            </a:r>
          </a:p>
          <a:p>
            <a:pPr>
              <a:buFontTx/>
              <a:buChar char="-"/>
            </a:pPr>
            <a:r>
              <a:rPr lang="de-DE" sz="2800" dirty="0" smtClean="0"/>
              <a:t>Verhinderung autonomer Entscheidungen wegen Einschränkung der rechtlichen Handlungsfähigkeit aufgrund der Behinderung und unerstellter Unfähigkeit, </a:t>
            </a:r>
            <a:r>
              <a:rPr lang="de-DE" sz="2800" smtClean="0"/>
              <a:t>autonome Entscheidungen </a:t>
            </a:r>
            <a:r>
              <a:rPr lang="de-DE" sz="2800" dirty="0" smtClean="0"/>
              <a:t>zu treffen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35</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555776"/>
            <a:ext cx="14140333" cy="5400600"/>
          </a:xfrm>
        </p:spPr>
        <p:txBody>
          <a:bodyPr/>
          <a:lstStyle/>
          <a:p>
            <a:r>
              <a:rPr lang="de-DE" sz="2800" b="1" dirty="0" smtClean="0"/>
              <a:t>Gefährliche und Zwangspraktiken</a:t>
            </a:r>
          </a:p>
          <a:p>
            <a:r>
              <a:rPr lang="de-DE" sz="2800" u="sng" dirty="0" smtClean="0"/>
              <a:t>Zwangssterilisierung:</a:t>
            </a:r>
            <a:r>
              <a:rPr lang="de-DE" sz="2800" dirty="0" smtClean="0"/>
              <a:t> </a:t>
            </a:r>
          </a:p>
          <a:p>
            <a:pPr>
              <a:buFontTx/>
              <a:buChar char="-"/>
            </a:pPr>
            <a:r>
              <a:rPr lang="de-DE" sz="2800" dirty="0" smtClean="0"/>
              <a:t>aus eugenischen Gründen, zur Verhütung, zum Menstruationsmanagement</a:t>
            </a:r>
          </a:p>
          <a:p>
            <a:pPr>
              <a:buFontTx/>
              <a:buChar char="-"/>
            </a:pPr>
            <a:r>
              <a:rPr lang="de-DE" sz="2800" smtClean="0"/>
              <a:t>obwohl </a:t>
            </a:r>
            <a:r>
              <a:rPr lang="de-DE" sz="2800" dirty="0" smtClean="0"/>
              <a:t>sie als Folter gilt, wird Zwangssterilisierung häufig durchgeführt: im „besten Interesse“ der Patientin bestimmen das meist Eltern als die gesetzlichen Vertreter</a:t>
            </a:r>
          </a:p>
          <a:p>
            <a:pPr>
              <a:buFontTx/>
              <a:buChar char="-"/>
            </a:pPr>
            <a:r>
              <a:rPr lang="de-DE" sz="2800" dirty="0" smtClean="0"/>
              <a:t>als Begründung wird oft Schutz vor sexuellem Missbrauch genannt, was selbstverständlich weder ein Schutz vor sexueller Gewalt ist noch die Staaten von ihrer Pflicht enthebt, Mädchen und Frauen mit Behinderungen vor Missbrauch zu schützen</a:t>
            </a:r>
          </a:p>
          <a:p>
            <a:pPr>
              <a:buFontTx/>
              <a:buChar char="-"/>
            </a:pPr>
            <a:r>
              <a:rPr lang="de-DE" sz="2800" dirty="0" smtClean="0"/>
              <a:t>Zwangssterilisierung muss unverzüglich abgeschafft und kriminalisiert werden.</a:t>
            </a:r>
          </a:p>
          <a:p>
            <a:pPr>
              <a:buFontTx/>
              <a:buChar char="-"/>
            </a:pPr>
            <a:endParaRPr lang="de-DE" sz="2800" dirty="0" smtClean="0"/>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36</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15232" y="2339752"/>
            <a:ext cx="14140333" cy="5400600"/>
          </a:xfrm>
        </p:spPr>
        <p:txBody>
          <a:bodyPr/>
          <a:lstStyle/>
          <a:p>
            <a:r>
              <a:rPr lang="de-DE" sz="2800" b="1" dirty="0" smtClean="0"/>
              <a:t>Gefährliche und Zwangspraktiken</a:t>
            </a:r>
          </a:p>
          <a:p>
            <a:r>
              <a:rPr lang="de-DE" sz="2800" u="sng" dirty="0" smtClean="0"/>
              <a:t>Zwangsabtreibung/-</a:t>
            </a:r>
            <a:r>
              <a:rPr lang="de-DE" sz="2800" u="sng" dirty="0" err="1" smtClean="0"/>
              <a:t>verhütung</a:t>
            </a:r>
            <a:r>
              <a:rPr lang="de-DE" sz="2800" u="sng" dirty="0" smtClean="0"/>
              <a:t>:</a:t>
            </a:r>
            <a:r>
              <a:rPr lang="de-DE" sz="2800" dirty="0" smtClean="0"/>
              <a:t> </a:t>
            </a:r>
          </a:p>
          <a:p>
            <a:pPr>
              <a:buFontTx/>
              <a:buChar char="-"/>
            </a:pPr>
            <a:r>
              <a:rPr lang="de-DE" sz="2800" dirty="0" smtClean="0"/>
              <a:t>Zwangsverhütung meist zur Menstruationskontrolle eingesetzt – auf Verlangen von Eltern oder Pflegepersonal</a:t>
            </a:r>
          </a:p>
          <a:p>
            <a:pPr>
              <a:buFontTx/>
              <a:buChar char="-"/>
            </a:pPr>
            <a:r>
              <a:rPr lang="de-DE" sz="2800" dirty="0" smtClean="0"/>
              <a:t>Erzwungene Schwangerschaftsabbrüche aufgrund negativer Vorurteile und Annahmen über Eignung als Eltern und aus eugenischen Gründen</a:t>
            </a:r>
          </a:p>
          <a:p>
            <a:endParaRPr lang="de-DE" sz="2800" u="sng" dirty="0" smtClean="0"/>
          </a:p>
          <a:p>
            <a:r>
              <a:rPr lang="de-DE" sz="2800" u="sng" dirty="0" smtClean="0"/>
              <a:t>Kinderheirat</a:t>
            </a:r>
          </a:p>
          <a:p>
            <a:endParaRPr lang="de-DE" sz="2800" u="sng" dirty="0" smtClean="0"/>
          </a:p>
          <a:p>
            <a:r>
              <a:rPr lang="de-DE" sz="2800" u="sng" dirty="0" smtClean="0"/>
              <a:t>weibliche Genitalverstümmelung</a:t>
            </a:r>
          </a:p>
          <a:p>
            <a:pPr>
              <a:buFontTx/>
              <a:buChar char="-"/>
            </a:pPr>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37</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411760"/>
            <a:ext cx="14140333" cy="5400600"/>
          </a:xfrm>
        </p:spPr>
        <p:txBody>
          <a:bodyPr/>
          <a:lstStyle/>
          <a:p>
            <a:r>
              <a:rPr lang="de-DE" sz="2800" b="1" dirty="0" smtClean="0"/>
              <a:t>Gefährliche und Zwangspraktiken</a:t>
            </a:r>
          </a:p>
          <a:p>
            <a:r>
              <a:rPr lang="de-DE" sz="2800" u="sng" dirty="0" smtClean="0"/>
              <a:t>Wachstumshemmung</a:t>
            </a:r>
          </a:p>
          <a:p>
            <a:pPr>
              <a:buFontTx/>
              <a:buChar char="-"/>
            </a:pPr>
            <a:r>
              <a:rPr lang="de-DE" sz="2800" dirty="0" smtClean="0"/>
              <a:t>Operationen (</a:t>
            </a:r>
            <a:r>
              <a:rPr lang="de-DE" sz="2800" dirty="0" err="1" smtClean="0"/>
              <a:t>z.B</a:t>
            </a:r>
            <a:r>
              <a:rPr lang="de-DE" sz="2800" dirty="0" smtClean="0"/>
              <a:t>. Gebärmutterentfernung) oder Hormonbehandlung </a:t>
            </a:r>
          </a:p>
          <a:p>
            <a:pPr>
              <a:buFontTx/>
              <a:buChar char="-"/>
            </a:pPr>
            <a:r>
              <a:rPr lang="de-DE" sz="2800" dirty="0" smtClean="0"/>
              <a:t>Erleichterung der Pflege</a:t>
            </a:r>
          </a:p>
          <a:p>
            <a:endParaRPr lang="de-DE" sz="2800" dirty="0" smtClean="0"/>
          </a:p>
          <a:p>
            <a:r>
              <a:rPr lang="de-DE" sz="2800" dirty="0" smtClean="0"/>
              <a:t>„32. [...] Diese Praktiken stellen grausame Menschenrechtsverletzungen dar, die weit über Bevormundung und Infantilisierung hinausgehen; sie setzen die Interessen von Pflegepersonen an erste Stelle und verletzen die Würde und Integrität der Person. [...] Das Wachstum eines Mädchen zu hemmen stellt unter keinen Umständen einen angemessenen Umgang mit dem Mangel an Unterstützung dar, den Familien in der Assistenz für ihre behinderten Mädchen erfahren.“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38</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411760"/>
            <a:ext cx="14140333" cy="5400600"/>
          </a:xfrm>
        </p:spPr>
        <p:txBody>
          <a:bodyPr/>
          <a:lstStyle/>
          <a:p>
            <a:r>
              <a:rPr lang="de-DE" sz="2800" b="1" dirty="0" smtClean="0"/>
              <a:t>Sexuelle und geschlechtsbasierte Gewalt</a:t>
            </a:r>
          </a:p>
          <a:p>
            <a:r>
              <a:rPr lang="de-DE" sz="2800" dirty="0" smtClean="0"/>
              <a:t>„34. Mädchen und junge Frauen mit Behinderungen sind in besonderem Maße und von vielfältigen Formen geschlechtsbasierter Gewalt betroffen, u.a. physischer, sexueller, psychologischer und emotionaler Missbrauch, Mobbing, Zwang, willkürliche Freiheitsberaubung, Institutionalisierung, weiblicher Infantizid, Menschenhandel, Vernachlässigung, häusliche Gewalt, schädliche Praktiken [...].“</a:t>
            </a:r>
          </a:p>
          <a:p>
            <a:pPr>
              <a:buFontTx/>
              <a:buChar char="-"/>
            </a:pPr>
            <a:r>
              <a:rPr lang="de-DE" sz="2800" dirty="0" smtClean="0"/>
              <a:t>Das Risiko ist deutlich erhöht bei gehörlosen, blinden und autistischen Mädchen, Mädchen mit psychosozialen Beeinträchtigungen, mit anderen Lernbedingungen und mit mehrfachen Beeinträchtigungen.</a:t>
            </a:r>
          </a:p>
          <a:p>
            <a:pPr>
              <a:buFontTx/>
              <a:buChar char="-"/>
            </a:pPr>
            <a:r>
              <a:rPr lang="de-DE" sz="2800" dirty="0" smtClean="0"/>
              <a:t>Zugang zu Justiz und Hilfeangeboten oft mit großen Hindernissen verbunden</a:t>
            </a:r>
          </a:p>
          <a:p>
            <a:pPr>
              <a:buFontTx/>
              <a:buChar char="-"/>
            </a:pPr>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39</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1" dirty="0" smtClean="0"/>
              <a:t>1. Art. 25 UN BRK ist insbesondere zusammen zu lesen mit: </a:t>
            </a:r>
            <a:endParaRPr lang="de-DE" sz="3600" b="1" dirty="0"/>
          </a:p>
        </p:txBody>
      </p:sp>
      <p:sp>
        <p:nvSpPr>
          <p:cNvPr id="3" name="Inhaltsplatzhalter 2"/>
          <p:cNvSpPr>
            <a:spLocks noGrp="1"/>
          </p:cNvSpPr>
          <p:nvPr>
            <p:ph idx="1"/>
          </p:nvPr>
        </p:nvSpPr>
        <p:spPr/>
        <p:txBody>
          <a:bodyPr/>
          <a:lstStyle/>
          <a:p>
            <a:r>
              <a:rPr lang="de-DE" dirty="0" smtClean="0"/>
              <a:t>Art</a:t>
            </a:r>
            <a:r>
              <a:rPr lang="de-DE" dirty="0"/>
              <a:t>. </a:t>
            </a:r>
            <a:r>
              <a:rPr lang="de-DE" dirty="0" smtClean="0"/>
              <a:t>3</a:t>
            </a:r>
            <a:r>
              <a:rPr lang="de-DE" dirty="0"/>
              <a:t> </a:t>
            </a:r>
            <a:r>
              <a:rPr lang="de-DE" dirty="0" smtClean="0"/>
              <a:t>	(Acht) Allgemeine Prinzipien</a:t>
            </a:r>
          </a:p>
          <a:p>
            <a:r>
              <a:rPr lang="de-DE" dirty="0" smtClean="0"/>
              <a:t>Art. 4 	Allgemeine Staatenpflichten</a:t>
            </a:r>
          </a:p>
          <a:p>
            <a:r>
              <a:rPr lang="de-DE" dirty="0" smtClean="0"/>
              <a:t>Art</a:t>
            </a:r>
            <a:r>
              <a:rPr lang="de-DE" dirty="0"/>
              <a:t>. 5 </a:t>
            </a:r>
            <a:r>
              <a:rPr lang="de-DE" dirty="0" smtClean="0"/>
              <a:t>	Gleichberechtigung und Nichtdiskriminierung</a:t>
            </a:r>
          </a:p>
          <a:p>
            <a:r>
              <a:rPr lang="de-DE" dirty="0" smtClean="0"/>
              <a:t>Art</a:t>
            </a:r>
            <a:r>
              <a:rPr lang="de-DE" dirty="0"/>
              <a:t>. 9 </a:t>
            </a:r>
            <a:r>
              <a:rPr lang="de-DE" dirty="0" smtClean="0"/>
              <a:t>	Barrierefreiheit / Zugänglichkeit</a:t>
            </a:r>
          </a:p>
          <a:p>
            <a:r>
              <a:rPr lang="de-DE" dirty="0" smtClean="0"/>
              <a:t>Art. 10 	Recht auf Leben</a:t>
            </a:r>
          </a:p>
          <a:p>
            <a:r>
              <a:rPr lang="de-DE" dirty="0" smtClean="0"/>
              <a:t>Art. 14-17 div. Freiheitsrechte (Unterbringung, Zwang, Gewalt, Folter …)</a:t>
            </a:r>
          </a:p>
          <a:p>
            <a:r>
              <a:rPr lang="de-DE" dirty="0" smtClean="0"/>
              <a:t>Art. 26 	Rehabilitation</a:t>
            </a:r>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807189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5232" y="1043608"/>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411760"/>
            <a:ext cx="14140333" cy="5400600"/>
          </a:xfrm>
        </p:spPr>
        <p:txBody>
          <a:bodyPr/>
          <a:lstStyle/>
          <a:p>
            <a:r>
              <a:rPr lang="de-DE" sz="2800" b="1" dirty="0" smtClean="0"/>
              <a:t>Sexuelle und geschlechtsbasierte Gewalt</a:t>
            </a:r>
          </a:p>
          <a:p>
            <a:pPr>
              <a:buFontTx/>
              <a:buChar char="-"/>
            </a:pPr>
            <a:r>
              <a:rPr lang="de-DE" sz="2800" dirty="0" smtClean="0"/>
              <a:t>Angst vor Einweisung ins Heim, Stigmatisierung, Angst vor dem </a:t>
            </a:r>
            <a:r>
              <a:rPr lang="de-DE" sz="2800" dirty="0" err="1" smtClean="0"/>
              <a:t>Alleinerziehen</a:t>
            </a:r>
            <a:r>
              <a:rPr lang="de-DE" sz="2800" dirty="0" smtClean="0"/>
              <a:t> oder Entzug des Sorgerechts, kein Zugang zu Präventionsprogrammen, Angst vor Verlust von Assistenzdiensten, Angst vor Rache und weiterer Gewalt durch Personen, von denen sie emotional oder finanziell abhängig sind</a:t>
            </a:r>
          </a:p>
          <a:p>
            <a:pPr>
              <a:buFontTx/>
              <a:buChar char="-"/>
            </a:pPr>
            <a:r>
              <a:rPr lang="de-DE" sz="2800" dirty="0" smtClean="0"/>
              <a:t>physische und kommunikative Barrieren im Zugang zur Justiz sowie fehlende angemessene Vorkehrungen auch in Bezug auf (Gerichts-)Verfahren; Vorurteile bei Justizbeamten </a:t>
            </a:r>
            <a:r>
              <a:rPr lang="de-DE" sz="2800" dirty="0" err="1" smtClean="0"/>
              <a:t>z.B</a:t>
            </a:r>
            <a:r>
              <a:rPr lang="de-DE" sz="2800" dirty="0" smtClean="0"/>
              <a:t>. in Bezug auf Glaubwürdigkeit</a:t>
            </a:r>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40</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627784"/>
            <a:ext cx="14140333" cy="5328592"/>
          </a:xfrm>
        </p:spPr>
        <p:txBody>
          <a:bodyPr/>
          <a:lstStyle/>
          <a:p>
            <a:r>
              <a:rPr lang="de-DE" sz="2800" b="1" dirty="0" smtClean="0"/>
              <a:t>Umsetzung des Rechts auf Gesundheit für Menschen mit Behinderungen</a:t>
            </a:r>
          </a:p>
          <a:p>
            <a:r>
              <a:rPr lang="de-DE" sz="2800" dirty="0" smtClean="0"/>
              <a:t>A. Rechtlicher Rahmen</a:t>
            </a:r>
          </a:p>
          <a:p>
            <a:pPr>
              <a:buFontTx/>
              <a:buChar char="-"/>
            </a:pPr>
            <a:r>
              <a:rPr lang="de-DE" sz="2800" dirty="0" smtClean="0"/>
              <a:t>keine Gesetze, die den Zugang zu Dienstleistungen im Bereich reproduktiver Gesundheit einschränken einschließlich der Zustimmung des Ehepartners oder der Eltern und eines Mindestalters</a:t>
            </a:r>
          </a:p>
          <a:p>
            <a:pPr>
              <a:buFontTx/>
              <a:buChar char="-"/>
            </a:pPr>
            <a:r>
              <a:rPr lang="de-DE" sz="2800" dirty="0" smtClean="0"/>
              <a:t>Abschaffung aller Gesetze und Regelungen, die Verhütungsmaßnahmen, Abtreibung, Sterilisierung und Operationen ohne die freie und informierte Einwilligung der betroffenen Person oder mit Zustimmung von dritter Seite erlauben</a:t>
            </a:r>
          </a:p>
          <a:p>
            <a:r>
              <a:rPr lang="de-DE" sz="2800" b="1" dirty="0" smtClean="0"/>
              <a:t>Beispiel Kolumbien</a:t>
            </a:r>
            <a:r>
              <a:rPr lang="de-DE" sz="2800" dirty="0" smtClean="0"/>
              <a:t>: Regeln für Bereitstellung von Dienstleistungen im Bereich sexueller und reproduktiver Gesundheit für Menschen mit Behinderungen mit Bezug auf angemessene Vorkehrungen und unterstützte Entscheidungsfindung</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41</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260475" y="2627784"/>
            <a:ext cx="14140333" cy="5328592"/>
          </a:xfrm>
        </p:spPr>
        <p:txBody>
          <a:bodyPr/>
          <a:lstStyle/>
          <a:p>
            <a:r>
              <a:rPr lang="de-DE" sz="2800" b="1" dirty="0" smtClean="0"/>
              <a:t>Umsetzung des Rechts auf Gesundheit für Menschen mit Behinderungen</a:t>
            </a:r>
          </a:p>
          <a:p>
            <a:r>
              <a:rPr lang="de-DE" sz="2800" dirty="0" smtClean="0"/>
              <a:t>B. Politik</a:t>
            </a:r>
          </a:p>
          <a:p>
            <a:pPr>
              <a:buFontTx/>
              <a:buChar char="-"/>
            </a:pPr>
            <a:r>
              <a:rPr lang="de-DE" sz="2800" dirty="0" smtClean="0"/>
              <a:t>Mainstreaming der Rechte und Bedarfe von Mädchen und Frauen mit Behinderungen in allen Strategien und Programmen in Bezug auf sexuelle und reproduktive Gesundheit</a:t>
            </a:r>
          </a:p>
          <a:p>
            <a:pPr>
              <a:buFontTx/>
              <a:buChar char="-"/>
            </a:pPr>
            <a:r>
              <a:rPr lang="de-DE" sz="2800" dirty="0" smtClean="0"/>
              <a:t>kostenloser/erschwinglicher und gleichberechtigter Zugang zu Diensten und Produkten</a:t>
            </a:r>
          </a:p>
          <a:p>
            <a:pPr>
              <a:buFontTx/>
              <a:buChar char="-"/>
            </a:pPr>
            <a:r>
              <a:rPr lang="de-DE" sz="2800" dirty="0" smtClean="0"/>
              <a:t>gemeinde- und wohnortnahe Versorgung sicherstellen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42</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339752"/>
            <a:ext cx="14140333" cy="5544616"/>
          </a:xfrm>
        </p:spPr>
        <p:txBody>
          <a:bodyPr/>
          <a:lstStyle/>
          <a:p>
            <a:r>
              <a:rPr lang="de-DE" sz="2800" b="1" dirty="0" smtClean="0"/>
              <a:t>Umsetzung des Rechts auf Gesundheit für Menschen mit Behinderungen</a:t>
            </a:r>
          </a:p>
          <a:p>
            <a:r>
              <a:rPr lang="de-DE" sz="2800" dirty="0" smtClean="0"/>
              <a:t>C. Bildung</a:t>
            </a:r>
          </a:p>
          <a:p>
            <a:pPr>
              <a:buFontTx/>
              <a:buChar char="-"/>
            </a:pPr>
            <a:r>
              <a:rPr lang="de-DE" sz="2800" dirty="0" smtClean="0"/>
              <a:t>Bereitstellung umfassender und nicht-diskriminierender Sexualbildung in und außerhalb der Schule sowie von Peer-Bildungsangeboten</a:t>
            </a:r>
          </a:p>
          <a:p>
            <a:pPr>
              <a:buFontTx/>
              <a:buChar char="-"/>
            </a:pPr>
            <a:r>
              <a:rPr lang="de-DE" sz="2800" dirty="0" smtClean="0"/>
              <a:t>Training für Personal im Gesundheitswesen, Lehrer, Gemeindearbeitern und anderen öffentlich Angestellten</a:t>
            </a:r>
          </a:p>
          <a:p>
            <a:pPr>
              <a:buFontTx/>
              <a:buChar char="-"/>
            </a:pPr>
            <a:r>
              <a:rPr lang="de-DE" sz="2800" dirty="0" smtClean="0"/>
              <a:t>technische Richtlinien für erfolgreiche Informationen und Angebote</a:t>
            </a:r>
          </a:p>
          <a:p>
            <a:r>
              <a:rPr lang="de-DE" sz="2800" b="1" dirty="0" smtClean="0"/>
              <a:t>Beispiel Uruguay</a:t>
            </a:r>
            <a:r>
              <a:rPr lang="de-DE" sz="2800" dirty="0" smtClean="0"/>
              <a:t>: Handbuch über sexuelle und reproduktive Gesundheit von Menschen mit Behinderungen wurde in allen Gesundheitszentren des Landes verteilt</a:t>
            </a:r>
          </a:p>
          <a:p>
            <a:r>
              <a:rPr lang="de-DE" sz="2800" dirty="0" smtClean="0"/>
              <a:t>- Informationen und Assistenz für Familien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43</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555776"/>
            <a:ext cx="14140333" cy="5328592"/>
          </a:xfrm>
        </p:spPr>
        <p:txBody>
          <a:bodyPr/>
          <a:lstStyle/>
          <a:p>
            <a:r>
              <a:rPr lang="de-DE" sz="2800" b="1" dirty="0" smtClean="0"/>
              <a:t>Umsetzung des Rechts auf Gesundheit für Menschen mit Behinderungen</a:t>
            </a:r>
          </a:p>
          <a:p>
            <a:r>
              <a:rPr lang="de-DE" sz="2800" dirty="0" smtClean="0"/>
              <a:t>D. Zugang zu Justiz</a:t>
            </a:r>
          </a:p>
          <a:p>
            <a:r>
              <a:rPr lang="de-DE" sz="2800" dirty="0" smtClean="0"/>
              <a:t>„47. [...] Staaten müssen alle Restriktionen abschaffen, die Mädchen und jungen Frauen mit Behinderungen den Zugang zur Justiz verwehren, einschließlich Einschränkungen in Bezug auf rechtlichen Stand wegen ihres Alters oder Beeinträchtigung.“</a:t>
            </a:r>
          </a:p>
          <a:p>
            <a:pPr>
              <a:buFontTx/>
              <a:buChar char="-"/>
            </a:pPr>
            <a:r>
              <a:rPr lang="de-DE" sz="2800" dirty="0" smtClean="0"/>
              <a:t>Sicherstellen von Verfahrens- und altersgemäßen Vorkehrungen, um Teilnahme am gesamten Strafverfolgungsverfahren zu ermöglichen</a:t>
            </a:r>
          </a:p>
          <a:p>
            <a:r>
              <a:rPr lang="de-DE" sz="2800" b="1" dirty="0" smtClean="0"/>
              <a:t>Beispiel Kenia</a:t>
            </a:r>
            <a:r>
              <a:rPr lang="de-DE" sz="2800" dirty="0" smtClean="0"/>
              <a:t>: Verein von Menschen mit anderen Lernbedingungen bietet für Justizbeamte Training zu angemessenen Vorkehrungen und Verfahrensanpassung für Menschen mit anderen Lernbedingungen an</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44</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555776"/>
            <a:ext cx="14140333" cy="5328592"/>
          </a:xfrm>
        </p:spPr>
        <p:txBody>
          <a:bodyPr/>
          <a:lstStyle/>
          <a:p>
            <a:r>
              <a:rPr lang="de-DE" sz="2800" b="1" dirty="0" smtClean="0"/>
              <a:t>Umsetzung des Rechts auf Gesundheit für Menschen mit Behinderungen</a:t>
            </a:r>
          </a:p>
          <a:p>
            <a:r>
              <a:rPr lang="de-DE" sz="2800" dirty="0" smtClean="0"/>
              <a:t>E. Barrierefreiheit</a:t>
            </a:r>
          </a:p>
          <a:p>
            <a:pPr>
              <a:buFontTx/>
              <a:buChar char="-"/>
            </a:pPr>
            <a:r>
              <a:rPr lang="de-DE" sz="2800" dirty="0" smtClean="0"/>
              <a:t>Informationen</a:t>
            </a:r>
          </a:p>
          <a:p>
            <a:pPr>
              <a:buFontTx/>
              <a:buChar char="-"/>
            </a:pPr>
            <a:r>
              <a:rPr lang="de-DE" sz="2800" dirty="0" smtClean="0"/>
              <a:t>Dienstleistungen</a:t>
            </a:r>
          </a:p>
          <a:p>
            <a:r>
              <a:rPr lang="de-DE" sz="2800" b="1" dirty="0" smtClean="0"/>
              <a:t>Beispiel Estland</a:t>
            </a:r>
            <a:r>
              <a:rPr lang="de-DE" sz="2800" dirty="0" smtClean="0"/>
              <a:t>: Die Universität Tartu bietet Lehrerfortbildungen an für Sexualpädagogik in einfacher Sprache</a:t>
            </a:r>
          </a:p>
          <a:p>
            <a:endParaRPr lang="de-DE" sz="2800" dirty="0" smtClean="0"/>
          </a:p>
          <a:p>
            <a:r>
              <a:rPr lang="de-DE" sz="2800" dirty="0" smtClean="0"/>
              <a:t>F. Nicht-Diskriminierung</a:t>
            </a:r>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45</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555776"/>
            <a:ext cx="14140333" cy="5328592"/>
          </a:xfrm>
        </p:spPr>
        <p:txBody>
          <a:bodyPr/>
          <a:lstStyle/>
          <a:p>
            <a:r>
              <a:rPr lang="de-DE" sz="2800" b="1" dirty="0" smtClean="0"/>
              <a:t>Umsetzung des Rechts auf Gesundheit für Menschen mit Behinderungen</a:t>
            </a:r>
          </a:p>
          <a:p>
            <a:r>
              <a:rPr lang="de-DE" sz="2800" dirty="0" smtClean="0"/>
              <a:t>G. Partizipation</a:t>
            </a:r>
          </a:p>
          <a:p>
            <a:pPr>
              <a:buFontTx/>
              <a:buChar char="-"/>
            </a:pPr>
            <a:r>
              <a:rPr lang="de-DE" sz="2800" dirty="0" smtClean="0"/>
              <a:t>Staaten müssen Kinder und Jugendliche mit Behinderungen bei der Umsetzung ihrer sexuellen und reproduktiven Rechte einbeziehen.</a:t>
            </a:r>
          </a:p>
          <a:p>
            <a:pPr>
              <a:buFontTx/>
              <a:buChar char="-"/>
            </a:pPr>
            <a:r>
              <a:rPr lang="de-DE" sz="2800" dirty="0" smtClean="0"/>
              <a:t>Plan International hat Richtlinien für die Einbeziehung von Kindern und Jugendlichen mit Behinderungen erstellt.</a:t>
            </a:r>
          </a:p>
          <a:p>
            <a:pPr>
              <a:buFontTx/>
              <a:buChar char="-"/>
            </a:pPr>
            <a:r>
              <a:rPr lang="de-DE" sz="2800" dirty="0" smtClean="0"/>
              <a:t>Es ist zu berücksichtigen, dass die Ansichten der Kinder sich von denen ihrer Eltern und Pflegepersonen unterscheiden können.</a:t>
            </a:r>
          </a:p>
          <a:p>
            <a:pPr>
              <a:buFontTx/>
              <a:buChar char="-"/>
            </a:pPr>
            <a:r>
              <a:rPr lang="de-DE" sz="2800" dirty="0" smtClean="0"/>
              <a:t>Gleiches gilt für Behindertendachverbände.</a:t>
            </a:r>
          </a:p>
          <a:p>
            <a:endParaRPr lang="de-DE" sz="2800" dirty="0" smtClean="0"/>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46</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60475" y="1079500"/>
            <a:ext cx="14398625" cy="1260252"/>
          </a:xfrm>
        </p:spPr>
        <p:txBody>
          <a:bodyPr/>
          <a:lstStyle/>
          <a:p>
            <a:r>
              <a:rPr lang="de-DE" sz="3200" b="1" dirty="0" err="1" smtClean="0"/>
              <a:t>2.c</a:t>
            </a:r>
            <a:r>
              <a:rPr lang="de-DE" sz="3200" b="1" dirty="0" smtClean="0"/>
              <a:t>) Sexuelle und reproduktive Gesundheit und Rechte von Mädchen und jungen Frauen mit Behinderungen</a:t>
            </a:r>
            <a:endParaRPr lang="de-DE" sz="3200" b="1" dirty="0"/>
          </a:p>
        </p:txBody>
      </p:sp>
      <p:sp>
        <p:nvSpPr>
          <p:cNvPr id="3" name="Inhaltsplatzhalter 2"/>
          <p:cNvSpPr>
            <a:spLocks noGrp="1"/>
          </p:cNvSpPr>
          <p:nvPr>
            <p:ph idx="1"/>
          </p:nvPr>
        </p:nvSpPr>
        <p:spPr>
          <a:xfrm>
            <a:off x="1143224" y="2555776"/>
            <a:ext cx="14140333" cy="5328592"/>
          </a:xfrm>
        </p:spPr>
        <p:txBody>
          <a:bodyPr/>
          <a:lstStyle/>
          <a:p>
            <a:r>
              <a:rPr lang="de-DE" sz="2800" b="1" dirty="0" smtClean="0"/>
              <a:t>Umsetzung des Rechts auf Gesundheit für Menschen mit Behinderungen</a:t>
            </a:r>
          </a:p>
          <a:p>
            <a:r>
              <a:rPr lang="de-DE" sz="2800" dirty="0" smtClean="0"/>
              <a:t>H. Datensammlung</a:t>
            </a:r>
          </a:p>
          <a:p>
            <a:endParaRPr lang="de-DE" sz="2800" dirty="0" smtClean="0"/>
          </a:p>
          <a:p>
            <a:r>
              <a:rPr lang="de-DE" sz="2800" dirty="0" smtClean="0"/>
              <a:t>I. Ressourcen mobilisieren</a:t>
            </a:r>
          </a:p>
          <a:p>
            <a:endParaRPr lang="de-DE" sz="2800" dirty="0" smtClean="0"/>
          </a:p>
          <a:p>
            <a:endParaRPr lang="de-DE" sz="2800" dirty="0" smtClean="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47</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5233" y="1079500"/>
            <a:ext cx="14443868" cy="838200"/>
          </a:xfrm>
        </p:spPr>
        <p:txBody>
          <a:bodyPr/>
          <a:lstStyle/>
          <a:p>
            <a:r>
              <a:rPr lang="de-DE" b="1" dirty="0" smtClean="0"/>
              <a:t>3. Im </a:t>
            </a:r>
            <a:r>
              <a:rPr lang="de-DE" b="1" dirty="0"/>
              <a:t>Krankenhaus </a:t>
            </a:r>
            <a:r>
              <a:rPr lang="de-DE" b="1" dirty="0" smtClean="0"/>
              <a:t>...</a:t>
            </a:r>
            <a:endParaRPr lang="de-DE" b="1" dirty="0"/>
          </a:p>
        </p:txBody>
      </p:sp>
      <p:sp>
        <p:nvSpPr>
          <p:cNvPr id="3" name="Inhaltsplatzhalter 2"/>
          <p:cNvSpPr>
            <a:spLocks noGrp="1"/>
          </p:cNvSpPr>
          <p:nvPr>
            <p:ph idx="1"/>
          </p:nvPr>
        </p:nvSpPr>
        <p:spPr/>
        <p:txBody>
          <a:bodyPr/>
          <a:lstStyle/>
          <a:p>
            <a:r>
              <a:rPr lang="de-DE" dirty="0" smtClean="0"/>
              <a:t>... insbesondere:</a:t>
            </a:r>
          </a:p>
          <a:p>
            <a:endParaRPr lang="de-DE" dirty="0" smtClean="0"/>
          </a:p>
          <a:p>
            <a:r>
              <a:rPr lang="de-DE" dirty="0" smtClean="0"/>
              <a:t>Art. 25 </a:t>
            </a:r>
            <a:r>
              <a:rPr lang="de-DE" dirty="0" err="1" smtClean="0"/>
              <a:t>iVm</a:t>
            </a:r>
            <a:r>
              <a:rPr lang="de-DE" dirty="0" smtClean="0"/>
              <a:t> Art. 3 und 4: Allgemeine Prinzipien und Staatenpflichten</a:t>
            </a:r>
          </a:p>
          <a:p>
            <a:r>
              <a:rPr lang="de-DE" dirty="0" smtClean="0"/>
              <a:t>Art</a:t>
            </a:r>
            <a:r>
              <a:rPr lang="de-DE" dirty="0"/>
              <a:t>. 25 UN BRK </a:t>
            </a:r>
            <a:r>
              <a:rPr lang="de-DE" dirty="0" err="1"/>
              <a:t>iVm</a:t>
            </a:r>
            <a:r>
              <a:rPr lang="de-DE" dirty="0"/>
              <a:t> Art. 5: angemessene Vorkehrungen</a:t>
            </a:r>
          </a:p>
          <a:p>
            <a:r>
              <a:rPr lang="de-DE" dirty="0" smtClean="0"/>
              <a:t>Art. 25 UN BRK </a:t>
            </a:r>
            <a:r>
              <a:rPr lang="de-DE" dirty="0" err="1" smtClean="0"/>
              <a:t>iVm</a:t>
            </a:r>
            <a:r>
              <a:rPr lang="de-DE" dirty="0" smtClean="0"/>
              <a:t> Art. 9: Barrierefreiheit</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48</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656778"/>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3. Im Krankenhaus …</a:t>
            </a:r>
            <a:endParaRPr lang="de-DE" dirty="0"/>
          </a:p>
        </p:txBody>
      </p:sp>
      <p:sp>
        <p:nvSpPr>
          <p:cNvPr id="3" name="Inhaltsplatzhalter 2"/>
          <p:cNvSpPr>
            <a:spLocks noGrp="1"/>
          </p:cNvSpPr>
          <p:nvPr>
            <p:ph idx="1"/>
          </p:nvPr>
        </p:nvSpPr>
        <p:spPr/>
        <p:txBody>
          <a:bodyPr/>
          <a:lstStyle/>
          <a:p>
            <a:r>
              <a:rPr lang="de-DE" dirty="0"/>
              <a:t>Vgl. dazu auch Allgemeine Bemerkung Nr. 5 zu Art. 19 UN BRK</a:t>
            </a:r>
            <a:r>
              <a:rPr lang="de-DE" dirty="0" smtClean="0"/>
              <a:t>:</a:t>
            </a:r>
            <a:endParaRPr lang="de-DE" dirty="0"/>
          </a:p>
          <a:p>
            <a:r>
              <a:rPr lang="de-DE" sz="2200" dirty="0" smtClean="0"/>
              <a:t>89</a:t>
            </a:r>
            <a:r>
              <a:rPr lang="de-DE" sz="2200" dirty="0"/>
              <a:t>. Allgemeine Gesundheitseinrichtungen und -dienste (Art. 25) müssen für Menschen mit Behinderungen bei Krankenhausaufenthalten, Operationen und medizinischen Konsultationen in ihrer Gemeinschaft verfügbar, zugänglich, anpassbar und akzeptabel sein, einschließlich der Unterstützung, die einige Menschen mit Behinderungen benötigen (zum Beispiel Personen mit komplexen Kommunikationsanforderungen, psychosozialen, kognitiven Beeinträchtigungen und / oder Gehörlose). Die Bereitstellung von Krankenschwestern, Physiotherapeuten, Psychiatern oder Psychologen, sowohl in Krankenhäusern als auch zu Hause, ist Teil der Gesundheitsfürsorge und sollte nicht als Erfüllung der Verpflichtung eines Vertragsstaats nach Artikel 19, sondern nach Artikel 25 verstanden werden.</a:t>
            </a:r>
          </a:p>
          <a:p>
            <a:r>
              <a:rPr lang="de-DE" sz="2200" dirty="0"/>
              <a:t>90. Selbstbestimmt Leben in der Gemeinde und Habilitation und Rehabilitation (Art. 26) sind voneinander abhängig. Für manche Menschen mit Behinderungen ist die Teilnahme an Rehabilitationsdiensten nicht möglich, wenn sie nicht ausreichend individualisierte Unterstützung erhalten. Gleichzeitig ist es das Ziel der Rehabilitation, Menschen mit Behinderungen die volle und effektive Teilnahme an der Gemeinschaft zu ermöglichen. Die Habilitation und Rehabilitation einer Person mit Behinderung muss immer mit ihrer freien und informierten Zustimmung erfolgen. Habilitation und Rehabilitation sind vorwiegend in den Bereichen Bildung, Beschäftigung, Gesundheit und Soziales relevant.</a:t>
            </a:r>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49</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88647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400" b="1" dirty="0" smtClean="0"/>
              <a:t>1. Streitpunkte </a:t>
            </a:r>
            <a:r>
              <a:rPr lang="de-DE" sz="4400" b="1" dirty="0"/>
              <a:t>bei den </a:t>
            </a:r>
            <a:r>
              <a:rPr lang="de-DE" sz="4400" b="1" dirty="0" smtClean="0"/>
              <a:t>Verhandlungen (2002-2006)</a:t>
            </a:r>
            <a:endParaRPr lang="de-DE" sz="4400" b="1" dirty="0"/>
          </a:p>
        </p:txBody>
      </p:sp>
      <p:sp>
        <p:nvSpPr>
          <p:cNvPr id="3" name="Inhaltsplatzhalter 2"/>
          <p:cNvSpPr>
            <a:spLocks noGrp="1"/>
          </p:cNvSpPr>
          <p:nvPr>
            <p:ph idx="1"/>
          </p:nvPr>
        </p:nvSpPr>
        <p:spPr/>
        <p:txBody>
          <a:bodyPr/>
          <a:lstStyle/>
          <a:p>
            <a:pPr>
              <a:buFont typeface="Arial" panose="020B0604020202020204" pitchFamily="34" charset="0"/>
              <a:buChar char="•"/>
            </a:pPr>
            <a:endParaRPr lang="de-DE" dirty="0" smtClean="0"/>
          </a:p>
          <a:p>
            <a:pPr>
              <a:buFont typeface="Arial" panose="020B0604020202020204" pitchFamily="34" charset="0"/>
              <a:buChar char="•"/>
            </a:pPr>
            <a:r>
              <a:rPr lang="de-DE" dirty="0" smtClean="0"/>
              <a:t>Prävention: traditioneller Ansatz der WHO (und frühere UN-Dokumente) mit UN BRK unvereinbar, wenn dann nur noch sekundäre Prävention</a:t>
            </a:r>
          </a:p>
          <a:p>
            <a:pPr>
              <a:buFont typeface="Arial" panose="020B0604020202020204" pitchFamily="34" charset="0"/>
              <a:buChar char="•"/>
            </a:pPr>
            <a:r>
              <a:rPr lang="de-DE" dirty="0" smtClean="0"/>
              <a:t>Abtreibung: selektive Abtreibung war </a:t>
            </a:r>
            <a:r>
              <a:rPr lang="de-DE" dirty="0" err="1" smtClean="0"/>
              <a:t>no</a:t>
            </a:r>
            <a:r>
              <a:rPr lang="de-DE" dirty="0" smtClean="0"/>
              <a:t>-</a:t>
            </a:r>
            <a:r>
              <a:rPr lang="de-DE" dirty="0" err="1" smtClean="0"/>
              <a:t>go</a:t>
            </a:r>
            <a:r>
              <a:rPr lang="de-DE" dirty="0" smtClean="0"/>
              <a:t>-Thema, vgl. aber heute gemeinsames Statement CRPD &amp; CEDAW 2018</a:t>
            </a:r>
          </a:p>
          <a:p>
            <a:pPr>
              <a:buFont typeface="Arial" panose="020B0604020202020204" pitchFamily="34" charset="0"/>
              <a:buChar char="•"/>
            </a:pPr>
            <a:r>
              <a:rPr lang="de-DE" b="1" dirty="0" smtClean="0"/>
              <a:t>Zwang:</a:t>
            </a:r>
            <a:r>
              <a:rPr lang="de-DE" dirty="0" smtClean="0"/>
              <a:t> Zwangsbehandlung insbesondere im psychiatrischen Kontext</a:t>
            </a:r>
            <a:endParaRPr lang="de-DE" dirty="0"/>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5</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7851008"/>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3. Im Krankenhaus ...</a:t>
            </a:r>
            <a:endParaRPr lang="de-DE" b="1" dirty="0"/>
          </a:p>
        </p:txBody>
      </p:sp>
      <p:sp>
        <p:nvSpPr>
          <p:cNvPr id="3" name="Inhaltsplatzhalter 2"/>
          <p:cNvSpPr>
            <a:spLocks noGrp="1"/>
          </p:cNvSpPr>
          <p:nvPr>
            <p:ph idx="1"/>
          </p:nvPr>
        </p:nvSpPr>
        <p:spPr>
          <a:xfrm>
            <a:off x="1260475" y="2159000"/>
            <a:ext cx="14068325" cy="5257800"/>
          </a:xfrm>
        </p:spPr>
        <p:txBody>
          <a:bodyPr/>
          <a:lstStyle/>
          <a:p>
            <a:r>
              <a:rPr lang="de-DE" dirty="0" smtClean="0"/>
              <a:t>Studie des Interessenvertretung Selbstbestimmt Leben e.V. „Keine Angst vorm Krankenhaus?!“ (2015)</a:t>
            </a:r>
          </a:p>
          <a:p>
            <a:endParaRPr lang="de-DE" sz="2800" dirty="0" smtClean="0"/>
          </a:p>
          <a:p>
            <a:pPr>
              <a:buFontTx/>
              <a:buChar char="-"/>
            </a:pPr>
            <a:r>
              <a:rPr lang="de-DE" sz="2800" dirty="0" smtClean="0"/>
              <a:t>Rechtsgutachten</a:t>
            </a:r>
          </a:p>
          <a:p>
            <a:pPr>
              <a:buFontTx/>
              <a:buChar char="-"/>
            </a:pPr>
            <a:r>
              <a:rPr lang="de-DE" sz="2800" dirty="0" smtClean="0"/>
              <a:t>Empfehlungen</a:t>
            </a:r>
          </a:p>
          <a:p>
            <a:pPr>
              <a:buFontTx/>
              <a:buChar char="-"/>
            </a:pPr>
            <a:r>
              <a:rPr lang="de-DE" sz="2800" dirty="0" smtClean="0"/>
              <a:t>Fragebogen zur Assistenz im Krankenhaus</a:t>
            </a:r>
          </a:p>
          <a:p>
            <a:pPr>
              <a:buFontTx/>
              <a:buChar char="-"/>
            </a:pPr>
            <a:r>
              <a:rPr lang="de-DE" sz="2800" dirty="0" smtClean="0"/>
              <a:t>Mustervereinbarung Assistenzdienst</a:t>
            </a:r>
          </a:p>
          <a:p>
            <a:pPr>
              <a:buFontTx/>
              <a:buChar char="-"/>
            </a:pPr>
            <a:endParaRPr lang="de-DE" sz="2800" dirty="0"/>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50</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886472"/>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1" dirty="0" smtClean="0"/>
              <a:t>4. Umsetzung </a:t>
            </a:r>
            <a:r>
              <a:rPr lang="de-DE" sz="3600" b="1" dirty="0"/>
              <a:t>in </a:t>
            </a:r>
            <a:r>
              <a:rPr lang="de-DE" sz="3600" b="1" dirty="0" smtClean="0"/>
              <a:t>Deutschland allgemein und </a:t>
            </a:r>
            <a:br>
              <a:rPr lang="de-DE" sz="3600" b="1" dirty="0" smtClean="0"/>
            </a:br>
            <a:r>
              <a:rPr lang="de-DE" sz="3600" b="1" dirty="0" smtClean="0"/>
              <a:t>    in NRW insbesondere</a:t>
            </a:r>
            <a:r>
              <a:rPr lang="de-DE" sz="3600" b="1" dirty="0"/>
              <a:t/>
            </a:r>
            <a:br>
              <a:rPr lang="de-DE" sz="3600" b="1" dirty="0"/>
            </a:br>
            <a:endParaRPr lang="de-DE" sz="3600" b="1" dirty="0"/>
          </a:p>
        </p:txBody>
      </p:sp>
      <p:sp>
        <p:nvSpPr>
          <p:cNvPr id="3" name="Inhaltsplatzhalter 2"/>
          <p:cNvSpPr>
            <a:spLocks noGrp="1"/>
          </p:cNvSpPr>
          <p:nvPr>
            <p:ph idx="1"/>
          </p:nvPr>
        </p:nvSpPr>
        <p:spPr>
          <a:xfrm>
            <a:off x="1260475" y="1979712"/>
            <a:ext cx="14474825" cy="5976664"/>
          </a:xfrm>
        </p:spPr>
        <p:txBody>
          <a:bodyPr/>
          <a:lstStyle/>
          <a:p>
            <a:endParaRPr lang="de-DE" dirty="0" smtClean="0"/>
          </a:p>
          <a:p>
            <a:r>
              <a:rPr lang="de-DE" dirty="0" smtClean="0"/>
              <a:t>Empfehlenswerte Quellen z.B.:</a:t>
            </a:r>
          </a:p>
          <a:p>
            <a:pPr>
              <a:buFont typeface="Arial" pitchFamily="34" charset="0"/>
              <a:buChar char="•"/>
            </a:pPr>
            <a:r>
              <a:rPr lang="de-DE" dirty="0" smtClean="0"/>
              <a:t>Erster </a:t>
            </a:r>
            <a:r>
              <a:rPr lang="de-DE" dirty="0"/>
              <a:t>Deutscher </a:t>
            </a:r>
            <a:r>
              <a:rPr lang="de-DE" dirty="0" smtClean="0"/>
              <a:t>Staatenbericht (2011)</a:t>
            </a:r>
            <a:endParaRPr lang="de-DE" dirty="0"/>
          </a:p>
          <a:p>
            <a:pPr>
              <a:buFont typeface="Arial" pitchFamily="34" charset="0"/>
              <a:buChar char="•"/>
            </a:pPr>
            <a:r>
              <a:rPr lang="de-DE" dirty="0" smtClean="0"/>
              <a:t>Alternativbericht </a:t>
            </a:r>
            <a:r>
              <a:rPr lang="de-DE" dirty="0"/>
              <a:t>der </a:t>
            </a:r>
            <a:r>
              <a:rPr lang="de-DE" dirty="0" smtClean="0"/>
              <a:t>BRK-Allianz (2013)</a:t>
            </a:r>
          </a:p>
          <a:p>
            <a:pPr>
              <a:buFont typeface="Arial" pitchFamily="34" charset="0"/>
              <a:buChar char="•"/>
            </a:pPr>
            <a:r>
              <a:rPr lang="de-DE" dirty="0" smtClean="0"/>
              <a:t>Tagungsreihe 2010-2011 „Gesundheit </a:t>
            </a:r>
            <a:r>
              <a:rPr lang="de-DE" dirty="0"/>
              <a:t>für Menschen mit </a:t>
            </a:r>
            <a:r>
              <a:rPr lang="de-DE" dirty="0" smtClean="0"/>
              <a:t>Behinderung“</a:t>
            </a:r>
          </a:p>
          <a:p>
            <a:pPr>
              <a:buFont typeface="Arial" pitchFamily="34" charset="0"/>
              <a:buChar char="•"/>
            </a:pPr>
            <a:r>
              <a:rPr lang="de-DE" dirty="0" smtClean="0"/>
              <a:t>Bundesteilhabebericht 2016</a:t>
            </a:r>
          </a:p>
          <a:p>
            <a:pPr>
              <a:buFont typeface="Arial" pitchFamily="34" charset="0"/>
              <a:buChar char="•"/>
            </a:pPr>
            <a:r>
              <a:rPr lang="de-DE" dirty="0" err="1" smtClean="0"/>
              <a:t>NAP.02</a:t>
            </a:r>
            <a:r>
              <a:rPr lang="de-DE" dirty="0" smtClean="0"/>
              <a:t> (2016)</a:t>
            </a:r>
            <a:endParaRPr lang="de-DE" dirty="0"/>
          </a:p>
          <a:p>
            <a:pPr>
              <a:buFont typeface="Arial" pitchFamily="34" charset="0"/>
              <a:buChar char="•"/>
            </a:pPr>
            <a:r>
              <a:rPr lang="de-DE" dirty="0"/>
              <a:t>Landesaktionsplan </a:t>
            </a:r>
            <a:r>
              <a:rPr lang="de-DE" dirty="0" smtClean="0"/>
              <a:t>NRW (2012) </a:t>
            </a:r>
            <a:r>
              <a:rPr lang="de-DE" dirty="0"/>
              <a:t>inkl. </a:t>
            </a:r>
            <a:r>
              <a:rPr lang="de-DE" dirty="0" smtClean="0"/>
              <a:t>Sachstandsbericht (2017)</a:t>
            </a:r>
          </a:p>
          <a:p>
            <a:pPr>
              <a:buFont typeface="Arial" pitchFamily="34" charset="0"/>
              <a:buChar char="•"/>
            </a:pPr>
            <a:r>
              <a:rPr lang="de-DE" dirty="0" smtClean="0"/>
              <a:t>Krankenhausplan NRW 2015</a:t>
            </a:r>
            <a:endParaRPr lang="de-DE" dirty="0"/>
          </a:p>
          <a:p>
            <a:pPr marL="0" indent="0"/>
            <a:endParaRPr lang="de-DE" dirty="0"/>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51</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6607012"/>
      </p:ext>
    </p:extLst>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Literatur und Quellen </a:t>
            </a:r>
            <a:br>
              <a:rPr lang="de-DE" b="1" dirty="0" smtClean="0"/>
            </a:br>
            <a:endParaRPr lang="de-DE" b="1" dirty="0"/>
          </a:p>
        </p:txBody>
      </p:sp>
      <p:sp>
        <p:nvSpPr>
          <p:cNvPr id="3" name="Inhaltsplatzhalter 2"/>
          <p:cNvSpPr>
            <a:spLocks noGrp="1"/>
          </p:cNvSpPr>
          <p:nvPr>
            <p:ph idx="1"/>
          </p:nvPr>
        </p:nvSpPr>
        <p:spPr/>
        <p:txBody>
          <a:bodyPr/>
          <a:lstStyle/>
          <a:p>
            <a:endParaRPr lang="de-DE" sz="4000" dirty="0" smtClean="0"/>
          </a:p>
          <a:p>
            <a:r>
              <a:rPr lang="de-DE" sz="4000" dirty="0" smtClean="0"/>
              <a:t>siehe Word-Datei „Literaturliste Schulung Art. 25 UN BRK“</a:t>
            </a:r>
            <a:endParaRPr lang="de-DE" sz="40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52</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1. Art. 25 in der Rechtspraxis des Ausschusses</a:t>
            </a:r>
            <a:endParaRPr lang="de-DE" b="1" dirty="0"/>
          </a:p>
        </p:txBody>
      </p:sp>
      <p:sp>
        <p:nvSpPr>
          <p:cNvPr id="3" name="Inhaltsplatzhalter 2"/>
          <p:cNvSpPr>
            <a:spLocks noGrp="1"/>
          </p:cNvSpPr>
          <p:nvPr>
            <p:ph idx="1"/>
          </p:nvPr>
        </p:nvSpPr>
        <p:spPr/>
        <p:txBody>
          <a:bodyPr/>
          <a:lstStyle/>
          <a:p>
            <a:pPr>
              <a:buFont typeface="Arial" panose="020B0604020202020204" pitchFamily="34" charset="0"/>
              <a:buChar char="•"/>
            </a:pPr>
            <a:r>
              <a:rPr lang="de-DE" dirty="0"/>
              <a:t>Bisher keine </a:t>
            </a:r>
            <a:r>
              <a:rPr lang="de-DE" dirty="0" smtClean="0"/>
              <a:t>Allgemeine Bemerkung zu Art. 25 UN BRK</a:t>
            </a:r>
          </a:p>
          <a:p>
            <a:pPr>
              <a:buFont typeface="Arial" panose="020B0604020202020204" pitchFamily="34" charset="0"/>
              <a:buChar char="•"/>
            </a:pPr>
            <a:r>
              <a:rPr lang="de-DE" dirty="0" smtClean="0"/>
              <a:t>Jedoch Ausführungen zu Zwangsbehandlung und Unterbringung und Zwangssterilisierung und reproduktive Diskriminierung behinderter Frauen in Allgemeinen Bemerkungen Nr. 1 (2014) und 3 (2016) sowie den Richtlinien zu Art. 14 UN BRK (2015)</a:t>
            </a:r>
          </a:p>
          <a:p>
            <a:pPr>
              <a:buFont typeface="Arial" panose="020B0604020202020204" pitchFamily="34" charset="0"/>
              <a:buChar char="•"/>
            </a:pPr>
            <a:r>
              <a:rPr lang="de-DE" dirty="0" smtClean="0"/>
              <a:t>Außerdem beachtlich: Allgemeine Bemerkung Nr. 14 (2000) des UN Ausschusses zum Sozialpakt zum Menschenrecht auf Gesundheit unter Bezugnahme auf Behinderung und UN BRK Ausschuss Allgemeine Bemerkung Nr.5 (Art.19 UN BRK) Abs. 90-91</a:t>
            </a:r>
          </a:p>
          <a:p>
            <a:pPr>
              <a:buFont typeface="Arial" panose="020B0604020202020204" pitchFamily="34" charset="0"/>
              <a:buChar char="•"/>
            </a:pPr>
            <a:r>
              <a:rPr lang="de-DE" dirty="0" smtClean="0"/>
              <a:t>Mager zu Art. 25 UN BRK: Abschließende Bemerkung des UN BRK Ausschusses zum Ersten Deutschen Staatenbericht (2015)</a:t>
            </a:r>
          </a:p>
          <a:p>
            <a:pPr>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6</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4508297"/>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800" b="1" dirty="0" smtClean="0"/>
              <a:t>1. Art. 25 in Rechtspraxis des Ausschusses: </a:t>
            </a:r>
            <a:br>
              <a:rPr lang="de-DE" sz="2800" b="1" dirty="0" smtClean="0"/>
            </a:br>
            <a:r>
              <a:rPr lang="de-DE" sz="2800" b="1" dirty="0" smtClean="0"/>
              <a:t>Fragenkatalog für nächste Staatenprüfung (2020?)</a:t>
            </a:r>
            <a:endParaRPr lang="de-DE" sz="2800" b="1" dirty="0"/>
          </a:p>
        </p:txBody>
      </p:sp>
      <p:sp>
        <p:nvSpPr>
          <p:cNvPr id="3" name="Inhaltsplatzhalter 2"/>
          <p:cNvSpPr>
            <a:spLocks noGrp="1"/>
          </p:cNvSpPr>
          <p:nvPr>
            <p:ph idx="1"/>
          </p:nvPr>
        </p:nvSpPr>
        <p:spPr>
          <a:xfrm>
            <a:off x="1260475" y="2159000"/>
            <a:ext cx="14284349" cy="5257800"/>
          </a:xfrm>
        </p:spPr>
        <p:txBody>
          <a:bodyPr/>
          <a:lstStyle/>
          <a:p>
            <a:r>
              <a:rPr lang="de-DE" sz="1800" b="1" dirty="0"/>
              <a:t>Gesundheit (Art. 25)</a:t>
            </a:r>
          </a:p>
          <a:p>
            <a:r>
              <a:rPr lang="de-DE" sz="1800" dirty="0"/>
              <a:t>Bitte erläutern Sie die Initiativen, die unternommen wurden, um den erschwinglichen, vollen und </a:t>
            </a:r>
            <a:r>
              <a:rPr lang="de-DE" sz="1800" b="1" dirty="0"/>
              <a:t>gleichberechtigten Zugang zu Gesundheitseinrichtungen </a:t>
            </a:r>
            <a:r>
              <a:rPr lang="de-DE" sz="1800" dirty="0"/>
              <a:t>und -diensten für Menschen mit Behinderungen, auch in der Gemeinschaft vor Ort, im Lichte der bestehenden Vorschriften des Sozialgesetzbuches, insbesondere von </a:t>
            </a:r>
            <a:r>
              <a:rPr lang="de-DE" sz="1800" b="1" dirty="0"/>
              <a:t>§ 63b Absatz 4 SGB XII </a:t>
            </a:r>
            <a:r>
              <a:rPr lang="de-DE" sz="1800" dirty="0"/>
              <a:t>sicherzustellen.</a:t>
            </a:r>
          </a:p>
          <a:p>
            <a:r>
              <a:rPr lang="de-DE" sz="1800" dirty="0"/>
              <a:t>Bitte erläutern Sie: </a:t>
            </a:r>
          </a:p>
          <a:p>
            <a:r>
              <a:rPr lang="de-DE" sz="1800" dirty="0"/>
              <a:t>Ob Gesundheitsinformationen und gesundheitliche Aufklärung in allen zugänglichen Formaten zur Verfügung stehen; </a:t>
            </a:r>
          </a:p>
          <a:p>
            <a:r>
              <a:rPr lang="de-DE" sz="1800" b="1" dirty="0"/>
              <a:t>Die Maßnahmen zur Schulung von Gesundheits- und Unterstützungspersonal in Bezug auf den menschenrechtlichen Ansatz sowie zur Vermeidung diskriminierender und negativer Einstellungen und Stereotype gegen Menschen mit Behinderungen, insbesondere gegen Menschen mit psychosozialen oder geistigen Behinderungen</a:t>
            </a:r>
            <a:r>
              <a:rPr lang="de-DE" sz="1800" dirty="0"/>
              <a:t>; </a:t>
            </a:r>
          </a:p>
          <a:p>
            <a:r>
              <a:rPr lang="de-DE" sz="1800" dirty="0"/>
              <a:t>Die bestehenden </a:t>
            </a:r>
            <a:r>
              <a:rPr lang="de-DE" sz="1800" b="1" dirty="0"/>
              <a:t>Schutzmechanismen zur Sicherstellung, dass bei Menschen mit Behinderungen durchgeführte medizinische Behandlungen mit ihrem freien und informierten Einverständnis durchgeführt werden, insbesondere bei Frauen und Mädchen mit Behinderungen</a:t>
            </a:r>
            <a:r>
              <a:rPr lang="de-DE" sz="1800" dirty="0"/>
              <a:t>, einschließlich effektiver Überwachungs- und Einspruchsmechanismen bei Verstößen.  </a:t>
            </a:r>
          </a:p>
          <a:p>
            <a:r>
              <a:rPr lang="de-DE" sz="1800" dirty="0"/>
              <a:t>Die Bedingungen, unter denen Menschen mit Behinderungen der Zugang zur privaten Krankenversicherung vorenthalten werden kann, z.B. Artikel 19 des Allgemeinen Gleichbehandlungsgesetzes (BRK/C/DEU/1, Absatz 213) und bis zu welcher Höhe Ausgaben, die mit einer Behinderung oder Beeinträchtigung in Zusammenhang stehen, durch die gesetzliche Krankenversicherung abgedeckt werden. Bitte erläutern Sie alle Unterschiede, die auf nationaler und auf Länderebene bestehen.</a:t>
            </a:r>
          </a:p>
          <a:p>
            <a:endParaRPr lang="de-DE" sz="1400"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7</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310637"/>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smtClean="0"/>
              <a:t>1. Art. 25 in Rechtspraxis des Ausschusses: </a:t>
            </a:r>
            <a:br>
              <a:rPr lang="de-DE" sz="3200" b="1" dirty="0" smtClean="0"/>
            </a:br>
            <a:r>
              <a:rPr lang="de-DE" sz="3200" b="1" dirty="0" smtClean="0"/>
              <a:t>Fragenkatalog für nächste Staatenprüfung (2020?)</a:t>
            </a:r>
            <a:endParaRPr lang="de-DE" sz="3200" dirty="0"/>
          </a:p>
        </p:txBody>
      </p:sp>
      <p:sp>
        <p:nvSpPr>
          <p:cNvPr id="3" name="Inhaltsplatzhalter 2"/>
          <p:cNvSpPr>
            <a:spLocks noGrp="1"/>
          </p:cNvSpPr>
          <p:nvPr>
            <p:ph idx="1"/>
          </p:nvPr>
        </p:nvSpPr>
        <p:spPr/>
        <p:txBody>
          <a:bodyPr/>
          <a:lstStyle/>
          <a:p>
            <a:endParaRPr lang="de-DE" sz="1800" b="1" dirty="0" smtClean="0"/>
          </a:p>
          <a:p>
            <a:r>
              <a:rPr lang="de-DE" sz="1800" b="1" dirty="0" smtClean="0"/>
              <a:t>Habilitation </a:t>
            </a:r>
            <a:r>
              <a:rPr lang="de-DE" sz="1800" b="1" dirty="0"/>
              <a:t>und Rehabilitation (Art. 26)</a:t>
            </a:r>
            <a:endParaRPr lang="de-DE" sz="1800" dirty="0"/>
          </a:p>
          <a:p>
            <a:r>
              <a:rPr lang="de-DE" sz="1800" dirty="0"/>
              <a:t>Bitte erläutern Sie alle gesetzlichen Schutzmechanismen und Strategien mit den dazugehörigen Standards, die verabschiedet wurden um sicherzustellen, dass für Menschen mit  Behinderungen über ihr gesamtes Leben hinweg und </a:t>
            </a:r>
            <a:r>
              <a:rPr lang="de-DE" sz="1800" b="1" dirty="0"/>
              <a:t>ungeachtet der Wohnformen, in denen sie leben, individuelle und angemessene Habilitations- und Rehabilitationsdienste zugänglich und erschwinglich </a:t>
            </a:r>
            <a:r>
              <a:rPr lang="de-DE" sz="1800" dirty="0"/>
              <a:t>sind. Bitte machen Sie auch Angaben zu </a:t>
            </a:r>
            <a:r>
              <a:rPr lang="de-DE" sz="1800" dirty="0" err="1"/>
              <a:t>Habilitations</a:t>
            </a:r>
            <a:r>
              <a:rPr lang="de-DE" sz="1800" dirty="0"/>
              <a:t>/Rehabilitationsmaßnahmen zur Bekämpfung von Langzeitarbeitslosigkeit von Menschen mit Behinderungen.</a:t>
            </a:r>
          </a:p>
          <a:p>
            <a:endParaRPr lang="de-DE" dirty="0"/>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8</a:t>
            </a:fld>
            <a:endParaRPr lang="de-DE" altLang="de-DE"/>
          </a:p>
        </p:txBody>
      </p:sp>
      <p:sp>
        <p:nvSpPr>
          <p:cNvPr id="5"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035940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2800" y="899593"/>
            <a:ext cx="14630400" cy="991120"/>
          </a:xfrm>
        </p:spPr>
        <p:txBody>
          <a:bodyPr/>
          <a:lstStyle/>
          <a:p>
            <a:pPr indent="-457200"/>
            <a:r>
              <a:rPr lang="de-DE" sz="2800" b="1" dirty="0" smtClean="0"/>
              <a:t>2. Menschenrechtsmodell </a:t>
            </a:r>
            <a:r>
              <a:rPr lang="de-DE" sz="2800" b="1" dirty="0"/>
              <a:t>von Behinderung &amp; </a:t>
            </a:r>
            <a:r>
              <a:rPr lang="de-DE" sz="2800" b="1" dirty="0" smtClean="0"/>
              <a:t/>
            </a:r>
            <a:br>
              <a:rPr lang="de-DE" sz="2800" b="1" dirty="0" smtClean="0"/>
            </a:br>
            <a:r>
              <a:rPr lang="de-DE" sz="2800" b="1" dirty="0" smtClean="0"/>
              <a:t>    menschenrechtsbasierte </a:t>
            </a:r>
            <a:r>
              <a:rPr lang="de-DE" sz="2800" b="1" dirty="0"/>
              <a:t>Gesundheitsversorgung allgemein </a:t>
            </a:r>
            <a:r>
              <a:rPr lang="de-DE" sz="2800" dirty="0"/>
              <a:t/>
            </a:r>
            <a:br>
              <a:rPr lang="de-DE" sz="2800" dirty="0"/>
            </a:br>
            <a:endParaRPr lang="de-DE" sz="2800" dirty="0"/>
          </a:p>
        </p:txBody>
      </p:sp>
      <p:sp>
        <p:nvSpPr>
          <p:cNvPr id="5" name="Textplatzhalter 4"/>
          <p:cNvSpPr>
            <a:spLocks noGrp="1"/>
          </p:cNvSpPr>
          <p:nvPr>
            <p:ph type="body" idx="1"/>
          </p:nvPr>
        </p:nvSpPr>
        <p:spPr>
          <a:xfrm>
            <a:off x="855192" y="1979712"/>
            <a:ext cx="7181850" cy="560611"/>
          </a:xfrm>
        </p:spPr>
        <p:txBody>
          <a:bodyPr/>
          <a:lstStyle/>
          <a:p>
            <a:r>
              <a:rPr lang="de-DE" dirty="0" smtClean="0"/>
              <a:t>Medizinisches Modell</a:t>
            </a:r>
            <a:endParaRPr lang="de-DE" dirty="0"/>
          </a:p>
        </p:txBody>
      </p:sp>
      <p:sp>
        <p:nvSpPr>
          <p:cNvPr id="6" name="Inhaltsplatzhalter 5"/>
          <p:cNvSpPr>
            <a:spLocks noGrp="1"/>
          </p:cNvSpPr>
          <p:nvPr>
            <p:ph sz="half" idx="2"/>
          </p:nvPr>
        </p:nvSpPr>
        <p:spPr>
          <a:xfrm>
            <a:off x="812800" y="2267744"/>
            <a:ext cx="7181850" cy="5899945"/>
          </a:xfrm>
        </p:spPr>
        <p:txBody>
          <a:bodyPr/>
          <a:lstStyle/>
          <a:p>
            <a:endParaRPr lang="de-DE" dirty="0" smtClean="0"/>
          </a:p>
          <a:p>
            <a:r>
              <a:rPr lang="de-DE" dirty="0" smtClean="0"/>
              <a:t>Behinderung ist ein medizinisches Problem</a:t>
            </a:r>
          </a:p>
          <a:p>
            <a:r>
              <a:rPr lang="de-DE" dirty="0" smtClean="0"/>
              <a:t>Behinderte brauchen </a:t>
            </a:r>
            <a:r>
              <a:rPr lang="de-DE" dirty="0" err="1" smtClean="0"/>
              <a:t>med</a:t>
            </a:r>
            <a:r>
              <a:rPr lang="de-DE" dirty="0" smtClean="0"/>
              <a:t>. Reha &amp; Therapie</a:t>
            </a:r>
          </a:p>
          <a:p>
            <a:endParaRPr lang="de-DE" dirty="0" smtClean="0"/>
          </a:p>
          <a:p>
            <a:r>
              <a:rPr lang="de-DE" dirty="0" smtClean="0"/>
              <a:t>Behinderte können oft keine informierte Einwilligung geben</a:t>
            </a:r>
          </a:p>
          <a:p>
            <a:endParaRPr lang="de-DE" sz="100" dirty="0" smtClean="0"/>
          </a:p>
          <a:p>
            <a:r>
              <a:rPr lang="de-DE" dirty="0" smtClean="0"/>
              <a:t>Manche Behinderte müssen in ihrem eigenen Interesse &amp; aus Fürsorge </a:t>
            </a:r>
            <a:r>
              <a:rPr lang="de-DE" dirty="0" err="1" smtClean="0"/>
              <a:t>med</a:t>
            </a:r>
            <a:r>
              <a:rPr lang="de-DE" dirty="0" smtClean="0"/>
              <a:t>. zwangsbehandelt werden</a:t>
            </a:r>
          </a:p>
          <a:p>
            <a:r>
              <a:rPr lang="de-DE" dirty="0" smtClean="0"/>
              <a:t>Behinderte brauchen keine Sexualmedizin</a:t>
            </a:r>
          </a:p>
          <a:p>
            <a:endParaRPr lang="de-DE" dirty="0"/>
          </a:p>
        </p:txBody>
      </p:sp>
      <p:sp>
        <p:nvSpPr>
          <p:cNvPr id="7" name="Textplatzhalter 6"/>
          <p:cNvSpPr>
            <a:spLocks noGrp="1"/>
          </p:cNvSpPr>
          <p:nvPr>
            <p:ph type="body" sz="quarter" idx="3"/>
          </p:nvPr>
        </p:nvSpPr>
        <p:spPr>
          <a:xfrm>
            <a:off x="7911976" y="2123728"/>
            <a:ext cx="7531225" cy="488603"/>
          </a:xfrm>
        </p:spPr>
        <p:txBody>
          <a:bodyPr/>
          <a:lstStyle/>
          <a:p>
            <a:r>
              <a:rPr lang="de-DE" dirty="0" smtClean="0"/>
              <a:t>Menschenrechtsmodell</a:t>
            </a:r>
            <a:endParaRPr lang="de-DE" dirty="0"/>
          </a:p>
        </p:txBody>
      </p:sp>
      <p:sp>
        <p:nvSpPr>
          <p:cNvPr id="8" name="Inhaltsplatzhalter 7"/>
          <p:cNvSpPr>
            <a:spLocks noGrp="1"/>
          </p:cNvSpPr>
          <p:nvPr>
            <p:ph sz="quarter" idx="4"/>
          </p:nvPr>
        </p:nvSpPr>
        <p:spPr>
          <a:xfrm>
            <a:off x="7983985" y="2267744"/>
            <a:ext cx="7459216" cy="5616624"/>
          </a:xfrm>
        </p:spPr>
        <p:txBody>
          <a:bodyPr/>
          <a:lstStyle/>
          <a:p>
            <a:endParaRPr lang="de-DE" dirty="0" smtClean="0"/>
          </a:p>
          <a:p>
            <a:r>
              <a:rPr lang="de-DE" dirty="0" smtClean="0"/>
              <a:t>Behinderung ist ein gesellschaftliches Problem</a:t>
            </a:r>
          </a:p>
          <a:p>
            <a:r>
              <a:rPr lang="de-DE" dirty="0" smtClean="0"/>
              <a:t>Behinderte brauchen gleichberechtigte allgemeine </a:t>
            </a:r>
            <a:r>
              <a:rPr lang="de-DE" dirty="0" err="1" smtClean="0"/>
              <a:t>med</a:t>
            </a:r>
            <a:r>
              <a:rPr lang="de-DE" dirty="0" smtClean="0"/>
              <a:t>. Versorgung und evtl. </a:t>
            </a:r>
            <a:r>
              <a:rPr lang="de-DE" dirty="0" err="1" smtClean="0"/>
              <a:t>behindertenspezif</a:t>
            </a:r>
            <a:r>
              <a:rPr lang="de-DE" dirty="0" smtClean="0"/>
              <a:t>. </a:t>
            </a:r>
            <a:r>
              <a:rPr lang="de-DE" dirty="0" err="1" smtClean="0"/>
              <a:t>med</a:t>
            </a:r>
            <a:r>
              <a:rPr lang="de-DE" dirty="0" smtClean="0"/>
              <a:t>. Versorgung</a:t>
            </a:r>
          </a:p>
          <a:p>
            <a:r>
              <a:rPr lang="de-DE" dirty="0" smtClean="0"/>
              <a:t>Alle Behinderte </a:t>
            </a:r>
            <a:r>
              <a:rPr lang="de-DE" smtClean="0"/>
              <a:t>sind einwilligungsfähig, </a:t>
            </a:r>
            <a:r>
              <a:rPr lang="de-DE" dirty="0" smtClean="0"/>
              <a:t>wenn sie barrierefreie &amp; angemessene Information erhalten &amp; haben Wunsch- und Wahlrecht</a:t>
            </a:r>
          </a:p>
          <a:p>
            <a:r>
              <a:rPr lang="de-DE" dirty="0" smtClean="0"/>
              <a:t>Zwangsbehandlung ist Menschenrechtsverletzung</a:t>
            </a:r>
          </a:p>
          <a:p>
            <a:endParaRPr lang="de-DE" dirty="0" smtClean="0"/>
          </a:p>
          <a:p>
            <a:r>
              <a:rPr lang="de-DE" dirty="0" smtClean="0"/>
              <a:t>Alle Behinderten haben sexuelles Selbstbestimmungsrecht inklusive Reproduktionsautonomie</a:t>
            </a:r>
          </a:p>
        </p:txBody>
      </p:sp>
      <p:sp>
        <p:nvSpPr>
          <p:cNvPr id="4" name="Foliennummernplatzhalter 3"/>
          <p:cNvSpPr>
            <a:spLocks noGrp="1"/>
          </p:cNvSpPr>
          <p:nvPr>
            <p:ph type="sldNum" sz="quarter" idx="10"/>
          </p:nvPr>
        </p:nvSpPr>
        <p:spPr/>
        <p:txBody>
          <a:bodyPr/>
          <a:lstStyle/>
          <a:p>
            <a:fld id="{42EB7758-336F-44E4-8A1E-F419F3591E1B}" type="slidenum">
              <a:rPr lang="de-DE" altLang="de-DE" smtClean="0"/>
              <a:pPr/>
              <a:t>9</a:t>
            </a:fld>
            <a:endParaRPr lang="de-DE" altLang="de-DE"/>
          </a:p>
        </p:txBody>
      </p:sp>
      <p:sp>
        <p:nvSpPr>
          <p:cNvPr id="9" name="Textfeld 12"/>
          <p:cNvSpPr txBox="1">
            <a:spLocks noChangeArrowheads="1"/>
          </p:cNvSpPr>
          <p:nvPr/>
        </p:nvSpPr>
        <p:spPr bwMode="auto">
          <a:xfrm>
            <a:off x="1719288" y="243135"/>
            <a:ext cx="13120751" cy="430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rgbClr val="000000"/>
                </a:solidFill>
                <a:latin typeface="Gill Sans" charset="0"/>
                <a:ea typeface="ヒラギノ角ゴ ProN W3" charset="-128"/>
                <a:sym typeface="Gill Sans" charset="0"/>
              </a:defRPr>
            </a:lvl1pPr>
            <a:lvl2pPr marL="742950" indent="-285750" eaLnBrk="0" hangingPunct="0">
              <a:defRPr sz="3600">
                <a:solidFill>
                  <a:srgbClr val="000000"/>
                </a:solidFill>
                <a:latin typeface="Gill Sans" charset="0"/>
                <a:ea typeface="ヒラギノ角ゴ ProN W3" charset="-128"/>
                <a:sym typeface="Gill Sans" charset="0"/>
              </a:defRPr>
            </a:lvl2pPr>
            <a:lvl3pPr marL="1143000" indent="-228600" eaLnBrk="0" hangingPunct="0">
              <a:defRPr sz="3600">
                <a:solidFill>
                  <a:srgbClr val="000000"/>
                </a:solidFill>
                <a:latin typeface="Gill Sans" charset="0"/>
                <a:ea typeface="ヒラギノ角ゴ ProN W3" charset="-128"/>
                <a:sym typeface="Gill Sans" charset="0"/>
              </a:defRPr>
            </a:lvl3pPr>
            <a:lvl4pPr marL="1600200" indent="-228600" eaLnBrk="0" hangingPunct="0">
              <a:defRPr sz="3600">
                <a:solidFill>
                  <a:srgbClr val="000000"/>
                </a:solidFill>
                <a:latin typeface="Gill Sans" charset="0"/>
                <a:ea typeface="ヒラギノ角ゴ ProN W3" charset="-128"/>
                <a:sym typeface="Gill Sans" charset="0"/>
              </a:defRPr>
            </a:lvl4pPr>
            <a:lvl5pPr marL="2057400" indent="-228600" eaLnBrk="0" hangingPunct="0">
              <a:defRPr sz="3600">
                <a:solidFill>
                  <a:srgbClr val="000000"/>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000000"/>
                </a:solidFill>
                <a:latin typeface="Gill Sans" charset="0"/>
                <a:ea typeface="ヒラギノ角ゴ ProN W3" charset="-128"/>
                <a:sym typeface="Gill Sans" charset="0"/>
              </a:defRPr>
            </a:lvl9pPr>
          </a:lstStyle>
          <a:p>
            <a:pPr algn="l" eaLnBrk="1" hangingPunct="1"/>
            <a:r>
              <a:rPr lang="de-DE" altLang="de-DE" sz="2200" dirty="0" smtClean="0">
                <a:solidFill>
                  <a:schemeClr val="bg1"/>
                </a:solidFill>
                <a:latin typeface="Arial" panose="020B0604020202020204" pitchFamily="34" charset="0"/>
                <a:cs typeface="Arial" panose="020B0604020202020204" pitchFamily="34" charset="0"/>
              </a:rPr>
              <a:t>Fortbildung BODYS zu Art. 25 UN BRK</a:t>
            </a:r>
            <a:endParaRPr lang="de-DE" altLang="de-DE"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6786610"/>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elseite">
  <a:themeElements>
    <a:clrScheme name="EvH Farben">
      <a:dk1>
        <a:srgbClr val="2F54A7"/>
      </a:dk1>
      <a:lt1>
        <a:srgbClr val="FFFFFF"/>
      </a:lt1>
      <a:dk2>
        <a:srgbClr val="FFFFFF"/>
      </a:dk2>
      <a:lt2>
        <a:srgbClr val="DBEEF7"/>
      </a:lt2>
      <a:accent1>
        <a:srgbClr val="F0BB7B"/>
      </a:accent1>
      <a:accent2>
        <a:srgbClr val="B10013"/>
      </a:accent2>
      <a:accent3>
        <a:srgbClr val="FFFFFF"/>
      </a:accent3>
      <a:accent4>
        <a:srgbClr val="DADADA"/>
      </a:accent4>
      <a:accent5>
        <a:srgbClr val="AABADB"/>
      </a:accent5>
      <a:accent6>
        <a:srgbClr val="A00010"/>
      </a:accent6>
      <a:hlink>
        <a:srgbClr val="E78F24"/>
      </a:hlink>
      <a:folHlink>
        <a:srgbClr val="042D51"/>
      </a:folHlink>
    </a:clrScheme>
    <a:fontScheme name="Vorlage mit Bild">
      <a:majorFont>
        <a:latin typeface="InterstatePlus-Regular"/>
        <a:ea typeface="ヒラギノ角ゴ ProN W3"/>
        <a:cs typeface="ヒラギノ角ゴ ProN W3"/>
      </a:majorFont>
      <a:minorFont>
        <a:latin typeface="InterstatePlus-Regular"/>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Vorlage mit Bild 1">
        <a:dk1>
          <a:srgbClr val="FFFFFF"/>
        </a:dk1>
        <a:lt1>
          <a:srgbClr val="FFFFFF"/>
        </a:lt1>
        <a:dk2>
          <a:srgbClr val="FFFFFF"/>
        </a:dk2>
        <a:lt2>
          <a:srgbClr val="042C4E"/>
        </a:lt2>
        <a:accent1>
          <a:srgbClr val="0A6CBD"/>
        </a:accent1>
        <a:accent2>
          <a:srgbClr val="B10013"/>
        </a:accent2>
        <a:accent3>
          <a:srgbClr val="FFFFFF"/>
        </a:accent3>
        <a:accent4>
          <a:srgbClr val="DADADA"/>
        </a:accent4>
        <a:accent5>
          <a:srgbClr val="AABADB"/>
        </a:accent5>
        <a:accent6>
          <a:srgbClr val="A00010"/>
        </a:accent6>
        <a:hlink>
          <a:srgbClr val="E78F24"/>
        </a:hlink>
        <a:folHlink>
          <a:srgbClr val="042D5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eutrale Präsentationsfolie">
  <a:themeElements>
    <a:clrScheme name="EvH Farben">
      <a:dk1>
        <a:srgbClr val="2F54A7"/>
      </a:dk1>
      <a:lt1>
        <a:srgbClr val="FFFFFF"/>
      </a:lt1>
      <a:dk2>
        <a:srgbClr val="FFFFFF"/>
      </a:dk2>
      <a:lt2>
        <a:srgbClr val="DBEEF7"/>
      </a:lt2>
      <a:accent1>
        <a:srgbClr val="F0BB7B"/>
      </a:accent1>
      <a:accent2>
        <a:srgbClr val="B10013"/>
      </a:accent2>
      <a:accent3>
        <a:srgbClr val="FFFFFF"/>
      </a:accent3>
      <a:accent4>
        <a:srgbClr val="DADADA"/>
      </a:accent4>
      <a:accent5>
        <a:srgbClr val="AABADB"/>
      </a:accent5>
      <a:accent6>
        <a:srgbClr val="A00010"/>
      </a:accent6>
      <a:hlink>
        <a:srgbClr val="E78F24"/>
      </a:hlink>
      <a:folHlink>
        <a:srgbClr val="042D51"/>
      </a:folHlink>
    </a:clrScheme>
    <a:fontScheme name="Vorlage mit Bild">
      <a:majorFont>
        <a:latin typeface="InterstatePlus-Regular"/>
        <a:ea typeface="ヒラギノ角ゴ ProN W3"/>
        <a:cs typeface="ヒラギノ角ゴ ProN W3"/>
      </a:majorFont>
      <a:minorFont>
        <a:latin typeface="InterstatePlus-Regular"/>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Vorlage mit Bild 1">
        <a:dk1>
          <a:srgbClr val="FFFFFF"/>
        </a:dk1>
        <a:lt1>
          <a:srgbClr val="FFFFFF"/>
        </a:lt1>
        <a:dk2>
          <a:srgbClr val="FFFFFF"/>
        </a:dk2>
        <a:lt2>
          <a:srgbClr val="042C4E"/>
        </a:lt2>
        <a:accent1>
          <a:srgbClr val="0A6CBD"/>
        </a:accent1>
        <a:accent2>
          <a:srgbClr val="B10013"/>
        </a:accent2>
        <a:accent3>
          <a:srgbClr val="FFFFFF"/>
        </a:accent3>
        <a:accent4>
          <a:srgbClr val="DADADA"/>
        </a:accent4>
        <a:accent5>
          <a:srgbClr val="AABADB"/>
        </a:accent5>
        <a:accent6>
          <a:srgbClr val="A00010"/>
        </a:accent6>
        <a:hlink>
          <a:srgbClr val="E78F24"/>
        </a:hlink>
        <a:folHlink>
          <a:srgbClr val="042D5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4952</Words>
  <Characters>0</Characters>
  <Application>Microsoft Office PowerPoint</Application>
  <PresentationFormat>Benutzerdefiniert</PresentationFormat>
  <Lines>0</Lines>
  <Paragraphs>433</Paragraphs>
  <Slides>52</Slides>
  <Notes>0</Notes>
  <HiddenSlides>0</HiddenSlides>
  <MMClips>0</MMClips>
  <ScaleCrop>false</ScaleCrop>
  <HeadingPairs>
    <vt:vector size="4" baseType="variant">
      <vt:variant>
        <vt:lpstr>Design</vt:lpstr>
      </vt:variant>
      <vt:variant>
        <vt:i4>2</vt:i4>
      </vt:variant>
      <vt:variant>
        <vt:lpstr>Folientitel</vt:lpstr>
      </vt:variant>
      <vt:variant>
        <vt:i4>52</vt:i4>
      </vt:variant>
    </vt:vector>
  </HeadingPairs>
  <TitlesOfParts>
    <vt:vector size="54" baseType="lpstr">
      <vt:lpstr>Titelseite</vt:lpstr>
      <vt:lpstr>neutrale Präsentationsfolie</vt:lpstr>
      <vt:lpstr>Gesundheit als Menschenrecht – Art. 25 UN BRK </vt:lpstr>
      <vt:lpstr>Agenda</vt:lpstr>
      <vt:lpstr>1. Art. 25 UN BRK – Bestandteile  </vt:lpstr>
      <vt:lpstr>1. Art. 25 UN BRK ist insbesondere zusammen zu lesen mit: </vt:lpstr>
      <vt:lpstr>1. Streitpunkte bei den Verhandlungen (2002-2006)</vt:lpstr>
      <vt:lpstr>1. Art. 25 in der Rechtspraxis des Ausschusses</vt:lpstr>
      <vt:lpstr>1. Art. 25 in Rechtspraxis des Ausschusses:  Fragenkatalog für nächste Staatenprüfung (2020?)</vt:lpstr>
      <vt:lpstr>1. Art. 25 in Rechtspraxis des Ausschusses:  Fragenkatalog für nächste Staatenprüfung (2020?)</vt:lpstr>
      <vt:lpstr>2. Menschenrechtsmodell von Behinderung &amp;      menschenrechtsbasierte Gesundheitsversorgung allgemein  </vt:lpstr>
      <vt:lpstr>2. Menschenrechtsmodell : Daten, Fakten, Studien</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2.b) Bericht über den höchsten erreichbaren Standard an Gesundheit  von Menschen mit Behinderungen  </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2.c) Sexuelle und reproduktive Gesundheit und Rechte von Mädchen und jungen Frauen mit Behinderungen</vt:lpstr>
      <vt:lpstr>3. Im Krankenhaus ...</vt:lpstr>
      <vt:lpstr>3. Im Krankenhaus …</vt:lpstr>
      <vt:lpstr>3. Im Krankenhaus ...</vt:lpstr>
      <vt:lpstr>4. Umsetzung in Deutschland allgemein und      in NRW insbesondere </vt:lpstr>
      <vt:lpstr>Literatur und Quellen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Martina Niepel</dc:creator>
  <cp:lastModifiedBy>Franziska Witzmann</cp:lastModifiedBy>
  <cp:revision>273</cp:revision>
  <cp:lastPrinted>2019-02-26T11:34:40Z</cp:lastPrinted>
  <dcterms:modified xsi:type="dcterms:W3CDTF">2019-02-26T11:38:38Z</dcterms:modified>
</cp:coreProperties>
</file>