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83" r:id="rId2"/>
    <p:sldId id="293" r:id="rId3"/>
    <p:sldId id="300" r:id="rId4"/>
    <p:sldId id="297" r:id="rId5"/>
    <p:sldId id="301" r:id="rId6"/>
    <p:sldId id="302" r:id="rId7"/>
    <p:sldId id="295" r:id="rId8"/>
    <p:sldId id="299" r:id="rId9"/>
    <p:sldId id="287" r:id="rId10"/>
    <p:sldId id="298" r:id="rId11"/>
    <p:sldId id="288" r:id="rId12"/>
    <p:sldId id="289" r:id="rId13"/>
    <p:sldId id="290" r:id="rId14"/>
    <p:sldId id="291" r:id="rId15"/>
    <p:sldId id="303" r:id="rId16"/>
    <p:sldId id="304" r:id="rId17"/>
    <p:sldId id="305" r:id="rId18"/>
    <p:sldId id="306" r:id="rId19"/>
    <p:sldId id="307" r:id="rId20"/>
    <p:sldId id="308" r:id="rId21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02" autoAdjust="0"/>
  </p:normalViewPr>
  <p:slideViewPr>
    <p:cSldViewPr snapToGrid="0">
      <p:cViewPr>
        <p:scale>
          <a:sx n="75" d="100"/>
          <a:sy n="75" d="100"/>
        </p:scale>
        <p:origin x="-1666" y="-37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4733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396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670280-8633-4A11-AC04-5F5C3DC28C3D}" type="doc">
      <dgm:prSet loTypeId="urn:microsoft.com/office/officeart/2005/8/layout/arrow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25710DE-CAC3-4081-AC73-7939482459F8}">
      <dgm:prSet phldrT="[Text]" custT="1"/>
      <dgm:spPr/>
      <dgm:t>
        <a:bodyPr/>
        <a:lstStyle/>
        <a:p>
          <a:r>
            <a:rPr lang="de-DE" sz="4000" dirty="0" smtClean="0"/>
            <a:t>Politischer Reformbegriff</a:t>
          </a:r>
          <a:endParaRPr lang="de-DE" sz="4000" dirty="0"/>
        </a:p>
      </dgm:t>
    </dgm:pt>
    <dgm:pt modelId="{E9CDB082-6023-42FD-8D7A-56D0819B4FA1}" type="parTrans" cxnId="{B692DDCC-24FC-4E2F-84AF-2C459AE3F94B}">
      <dgm:prSet/>
      <dgm:spPr/>
      <dgm:t>
        <a:bodyPr/>
        <a:lstStyle/>
        <a:p>
          <a:endParaRPr lang="de-DE"/>
        </a:p>
      </dgm:t>
    </dgm:pt>
    <dgm:pt modelId="{A1B10AAB-9FDD-453A-A093-8689DABCF1A3}" type="sibTrans" cxnId="{B692DDCC-24FC-4E2F-84AF-2C459AE3F94B}">
      <dgm:prSet/>
      <dgm:spPr/>
      <dgm:t>
        <a:bodyPr/>
        <a:lstStyle/>
        <a:p>
          <a:endParaRPr lang="de-DE"/>
        </a:p>
      </dgm:t>
    </dgm:pt>
    <dgm:pt modelId="{543055A0-4C3B-441C-B4D1-B00A9F970EB9}">
      <dgm:prSet phldrT="[Text]" custT="1"/>
      <dgm:spPr/>
      <dgm:t>
        <a:bodyPr/>
        <a:lstStyle/>
        <a:p>
          <a:r>
            <a:rPr lang="de-DE" sz="4000" dirty="0" smtClean="0"/>
            <a:t>Wissenschaftlicher Reflexionsbegriff</a:t>
          </a:r>
          <a:endParaRPr lang="de-DE" sz="4000" dirty="0"/>
        </a:p>
      </dgm:t>
    </dgm:pt>
    <dgm:pt modelId="{8E2E256E-64C8-4F0A-9F57-6274DFB18494}" type="parTrans" cxnId="{26AE28EB-A0D4-4513-A2AD-0D2684BEB64D}">
      <dgm:prSet/>
      <dgm:spPr/>
      <dgm:t>
        <a:bodyPr/>
        <a:lstStyle/>
        <a:p>
          <a:endParaRPr lang="de-DE"/>
        </a:p>
      </dgm:t>
    </dgm:pt>
    <dgm:pt modelId="{EFA25BFB-176E-4587-A415-8DAC0BC779E9}" type="sibTrans" cxnId="{26AE28EB-A0D4-4513-A2AD-0D2684BEB64D}">
      <dgm:prSet/>
      <dgm:spPr/>
      <dgm:t>
        <a:bodyPr/>
        <a:lstStyle/>
        <a:p>
          <a:endParaRPr lang="de-DE"/>
        </a:p>
      </dgm:t>
    </dgm:pt>
    <dgm:pt modelId="{E4BF2B74-A2FE-4B26-9BDD-EED25C04E1DE}">
      <dgm:prSet/>
      <dgm:spPr/>
      <dgm:t>
        <a:bodyPr/>
        <a:lstStyle/>
        <a:p>
          <a:endParaRPr lang="de-DE"/>
        </a:p>
      </dgm:t>
    </dgm:pt>
    <dgm:pt modelId="{50049E19-BF08-4B50-BF8D-D7FC75FECEC0}" type="parTrans" cxnId="{BF9C98E5-8BD7-48FE-9041-76247AA0D105}">
      <dgm:prSet/>
      <dgm:spPr/>
      <dgm:t>
        <a:bodyPr/>
        <a:lstStyle/>
        <a:p>
          <a:endParaRPr lang="de-DE"/>
        </a:p>
      </dgm:t>
    </dgm:pt>
    <dgm:pt modelId="{5D00A9B1-C85A-452A-B477-9ED55590F78A}" type="sibTrans" cxnId="{BF9C98E5-8BD7-48FE-9041-76247AA0D105}">
      <dgm:prSet/>
      <dgm:spPr/>
      <dgm:t>
        <a:bodyPr/>
        <a:lstStyle/>
        <a:p>
          <a:endParaRPr lang="de-DE"/>
        </a:p>
      </dgm:t>
    </dgm:pt>
    <dgm:pt modelId="{92DCE5E3-1487-44BB-84F3-76C5756ADB41}" type="pres">
      <dgm:prSet presAssocID="{54670280-8633-4A11-AC04-5F5C3DC28C3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D2CE5B3-240A-41F0-B444-8E28118DEAD9}" type="pres">
      <dgm:prSet presAssocID="{E25710DE-CAC3-4081-AC73-7939482459F8}" presName="upArrow" presStyleLbl="node1" presStyleIdx="0" presStyleCnt="2"/>
      <dgm:spPr>
        <a:solidFill>
          <a:schemeClr val="accent5">
            <a:lumMod val="50000"/>
          </a:schemeClr>
        </a:solidFill>
        <a:ln>
          <a:solidFill>
            <a:schemeClr val="accent1"/>
          </a:solidFill>
        </a:ln>
      </dgm:spPr>
    </dgm:pt>
    <dgm:pt modelId="{3EEF4DE3-C373-462D-9733-DFCAF7BBD1AD}" type="pres">
      <dgm:prSet presAssocID="{E25710DE-CAC3-4081-AC73-7939482459F8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FB39F49-3821-412C-AEA3-647D56B447F6}" type="pres">
      <dgm:prSet presAssocID="{543055A0-4C3B-441C-B4D1-B00A9F970EB9}" presName="downArrow" presStyleLbl="node1" presStyleIdx="1" presStyleCnt="2"/>
      <dgm:spPr>
        <a:ln>
          <a:solidFill>
            <a:srgbClr val="002060"/>
          </a:solidFill>
        </a:ln>
      </dgm:spPr>
    </dgm:pt>
    <dgm:pt modelId="{7114630B-C3A7-4665-AA05-F46A1D0E617E}" type="pres">
      <dgm:prSet presAssocID="{543055A0-4C3B-441C-B4D1-B00A9F970EB9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BB0EEA2E-A6EF-4C86-8EF2-63147CE0C579}" type="presOf" srcId="{E25710DE-CAC3-4081-AC73-7939482459F8}" destId="{3EEF4DE3-C373-462D-9733-DFCAF7BBD1AD}" srcOrd="0" destOrd="0" presId="urn:microsoft.com/office/officeart/2005/8/layout/arrow4"/>
    <dgm:cxn modelId="{B692DDCC-24FC-4E2F-84AF-2C459AE3F94B}" srcId="{54670280-8633-4A11-AC04-5F5C3DC28C3D}" destId="{E25710DE-CAC3-4081-AC73-7939482459F8}" srcOrd="0" destOrd="0" parTransId="{E9CDB082-6023-42FD-8D7A-56D0819B4FA1}" sibTransId="{A1B10AAB-9FDD-453A-A093-8689DABCF1A3}"/>
    <dgm:cxn modelId="{BF9C98E5-8BD7-48FE-9041-76247AA0D105}" srcId="{54670280-8633-4A11-AC04-5F5C3DC28C3D}" destId="{E4BF2B74-A2FE-4B26-9BDD-EED25C04E1DE}" srcOrd="2" destOrd="0" parTransId="{50049E19-BF08-4B50-BF8D-D7FC75FECEC0}" sibTransId="{5D00A9B1-C85A-452A-B477-9ED55590F78A}"/>
    <dgm:cxn modelId="{26AE28EB-A0D4-4513-A2AD-0D2684BEB64D}" srcId="{54670280-8633-4A11-AC04-5F5C3DC28C3D}" destId="{543055A0-4C3B-441C-B4D1-B00A9F970EB9}" srcOrd="1" destOrd="0" parTransId="{8E2E256E-64C8-4F0A-9F57-6274DFB18494}" sibTransId="{EFA25BFB-176E-4587-A415-8DAC0BC779E9}"/>
    <dgm:cxn modelId="{BD0570E9-5724-4D0C-9601-5B84410B2FBE}" type="presOf" srcId="{54670280-8633-4A11-AC04-5F5C3DC28C3D}" destId="{92DCE5E3-1487-44BB-84F3-76C5756ADB41}" srcOrd="0" destOrd="0" presId="urn:microsoft.com/office/officeart/2005/8/layout/arrow4"/>
    <dgm:cxn modelId="{83B3C67C-113B-4069-A9BF-685AD2101776}" type="presOf" srcId="{543055A0-4C3B-441C-B4D1-B00A9F970EB9}" destId="{7114630B-C3A7-4665-AA05-F46A1D0E617E}" srcOrd="0" destOrd="0" presId="urn:microsoft.com/office/officeart/2005/8/layout/arrow4"/>
    <dgm:cxn modelId="{DCC11239-F459-4BF3-AA68-9A2A29541F16}" type="presParOf" srcId="{92DCE5E3-1487-44BB-84F3-76C5756ADB41}" destId="{5D2CE5B3-240A-41F0-B444-8E28118DEAD9}" srcOrd="0" destOrd="0" presId="urn:microsoft.com/office/officeart/2005/8/layout/arrow4"/>
    <dgm:cxn modelId="{77777BE0-3A7F-4E21-87E1-F898EE4B5121}" type="presParOf" srcId="{92DCE5E3-1487-44BB-84F3-76C5756ADB41}" destId="{3EEF4DE3-C373-462D-9733-DFCAF7BBD1AD}" srcOrd="1" destOrd="0" presId="urn:microsoft.com/office/officeart/2005/8/layout/arrow4"/>
    <dgm:cxn modelId="{6512EAEF-E49A-4418-A72A-C9C49330FDFA}" type="presParOf" srcId="{92DCE5E3-1487-44BB-84F3-76C5756ADB41}" destId="{9FB39F49-3821-412C-AEA3-647D56B447F6}" srcOrd="2" destOrd="0" presId="urn:microsoft.com/office/officeart/2005/8/layout/arrow4"/>
    <dgm:cxn modelId="{60EF6B35-5C80-4B6D-827A-C3B15C341D14}" type="presParOf" srcId="{92DCE5E3-1487-44BB-84F3-76C5756ADB41}" destId="{7114630B-C3A7-4665-AA05-F46A1D0E617E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D3F19A-DD88-4CA7-A5CB-B037268005BC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BC13B045-6354-426F-A606-4A9CF3CAC7C6}">
      <dgm:prSet phldrT="[Text]"/>
      <dgm:spPr>
        <a:solidFill>
          <a:srgbClr val="002060"/>
        </a:solidFill>
      </dgm:spPr>
      <dgm:t>
        <a:bodyPr/>
        <a:lstStyle/>
        <a:p>
          <a:r>
            <a:rPr lang="de-DE" dirty="0" smtClean="0"/>
            <a:t>Lehre</a:t>
          </a:r>
          <a:endParaRPr lang="de-DE" dirty="0"/>
        </a:p>
      </dgm:t>
    </dgm:pt>
    <dgm:pt modelId="{F6515A84-15B6-4971-B836-B3864146445E}" type="parTrans" cxnId="{EA9F7D20-09FF-4FBF-A8EF-54042800E439}">
      <dgm:prSet/>
      <dgm:spPr/>
      <dgm:t>
        <a:bodyPr/>
        <a:lstStyle/>
        <a:p>
          <a:endParaRPr lang="de-DE"/>
        </a:p>
      </dgm:t>
    </dgm:pt>
    <dgm:pt modelId="{090B0934-FCB3-4432-9EFE-908723AA01C5}" type="sibTrans" cxnId="{EA9F7D20-09FF-4FBF-A8EF-54042800E439}">
      <dgm:prSet/>
      <dgm:spPr/>
      <dgm:t>
        <a:bodyPr/>
        <a:lstStyle/>
        <a:p>
          <a:endParaRPr lang="de-DE"/>
        </a:p>
      </dgm:t>
    </dgm:pt>
    <dgm:pt modelId="{21A28F76-E28D-4E08-B867-6679949998F6}">
      <dgm:prSet phldrT="[Text]"/>
      <dgm:spPr>
        <a:solidFill>
          <a:srgbClr val="0070C0"/>
        </a:solidFill>
      </dgm:spPr>
      <dgm:t>
        <a:bodyPr/>
        <a:lstStyle/>
        <a:p>
          <a:r>
            <a:rPr lang="de-DE" dirty="0" smtClean="0"/>
            <a:t>Forschung</a:t>
          </a:r>
          <a:endParaRPr lang="de-DE" dirty="0"/>
        </a:p>
      </dgm:t>
    </dgm:pt>
    <dgm:pt modelId="{28E8C9FF-757A-483A-ACA9-33FF3A91F8D9}" type="parTrans" cxnId="{260C5035-556D-4883-B1A9-A8CE419EB15D}">
      <dgm:prSet/>
      <dgm:spPr/>
      <dgm:t>
        <a:bodyPr/>
        <a:lstStyle/>
        <a:p>
          <a:endParaRPr lang="de-DE"/>
        </a:p>
      </dgm:t>
    </dgm:pt>
    <dgm:pt modelId="{A90E2A2E-4C30-4C53-8126-0BF0E6F05076}" type="sibTrans" cxnId="{260C5035-556D-4883-B1A9-A8CE419EB15D}">
      <dgm:prSet/>
      <dgm:spPr/>
      <dgm:t>
        <a:bodyPr/>
        <a:lstStyle/>
        <a:p>
          <a:endParaRPr lang="de-DE"/>
        </a:p>
      </dgm:t>
    </dgm:pt>
    <dgm:pt modelId="{E503DF0E-3E29-402D-B6C0-8576F05E1AC0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dirty="0" smtClean="0"/>
            <a:t>Diskurs</a:t>
          </a:r>
          <a:endParaRPr lang="de-DE" dirty="0"/>
        </a:p>
      </dgm:t>
    </dgm:pt>
    <dgm:pt modelId="{00315A57-54DC-41E7-A36E-B1C7D798E810}" type="parTrans" cxnId="{CC4EB1AC-E7FC-42A3-9A81-0ACA67E3F7ED}">
      <dgm:prSet/>
      <dgm:spPr/>
      <dgm:t>
        <a:bodyPr/>
        <a:lstStyle/>
        <a:p>
          <a:endParaRPr lang="de-DE"/>
        </a:p>
      </dgm:t>
    </dgm:pt>
    <dgm:pt modelId="{74FEE3B5-9557-4A9D-A646-D7352E1031CE}" type="sibTrans" cxnId="{CC4EB1AC-E7FC-42A3-9A81-0ACA67E3F7ED}">
      <dgm:prSet/>
      <dgm:spPr/>
      <dgm:t>
        <a:bodyPr/>
        <a:lstStyle/>
        <a:p>
          <a:endParaRPr lang="de-DE"/>
        </a:p>
      </dgm:t>
    </dgm:pt>
    <dgm:pt modelId="{3637CD95-925F-482D-A5BE-9F8FFCE811C3}" type="pres">
      <dgm:prSet presAssocID="{70D3F19A-DD88-4CA7-A5CB-B037268005BC}" presName="compositeShape" presStyleCnt="0">
        <dgm:presLayoutVars>
          <dgm:chMax val="7"/>
          <dgm:dir/>
          <dgm:resizeHandles val="exact"/>
        </dgm:presLayoutVars>
      </dgm:prSet>
      <dgm:spPr/>
    </dgm:pt>
    <dgm:pt modelId="{F23AE825-73F9-4386-8F57-624E4258B11D}" type="pres">
      <dgm:prSet presAssocID="{70D3F19A-DD88-4CA7-A5CB-B037268005BC}" presName="wedge1" presStyleLbl="node1" presStyleIdx="0" presStyleCnt="3"/>
      <dgm:spPr/>
      <dgm:t>
        <a:bodyPr/>
        <a:lstStyle/>
        <a:p>
          <a:endParaRPr lang="de-DE"/>
        </a:p>
      </dgm:t>
    </dgm:pt>
    <dgm:pt modelId="{91BBF8F9-E117-4B0F-8FA7-7E35CE706D06}" type="pres">
      <dgm:prSet presAssocID="{70D3F19A-DD88-4CA7-A5CB-B037268005BC}" presName="dummy1a" presStyleCnt="0"/>
      <dgm:spPr/>
    </dgm:pt>
    <dgm:pt modelId="{54EBCC1C-3DE0-440E-A652-3865C80B3069}" type="pres">
      <dgm:prSet presAssocID="{70D3F19A-DD88-4CA7-A5CB-B037268005BC}" presName="dummy1b" presStyleCnt="0"/>
      <dgm:spPr/>
    </dgm:pt>
    <dgm:pt modelId="{7EEA73BF-A826-445E-942E-11B366C0E631}" type="pres">
      <dgm:prSet presAssocID="{70D3F19A-DD88-4CA7-A5CB-B037268005B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B93FB9A-0897-4941-809E-9D8F2296A0BA}" type="pres">
      <dgm:prSet presAssocID="{70D3F19A-DD88-4CA7-A5CB-B037268005BC}" presName="wedge2" presStyleLbl="node1" presStyleIdx="1" presStyleCnt="3"/>
      <dgm:spPr/>
      <dgm:t>
        <a:bodyPr/>
        <a:lstStyle/>
        <a:p>
          <a:endParaRPr lang="de-DE"/>
        </a:p>
      </dgm:t>
    </dgm:pt>
    <dgm:pt modelId="{5FF68856-8702-4014-9971-5DE09900D81D}" type="pres">
      <dgm:prSet presAssocID="{70D3F19A-DD88-4CA7-A5CB-B037268005BC}" presName="dummy2a" presStyleCnt="0"/>
      <dgm:spPr/>
    </dgm:pt>
    <dgm:pt modelId="{E334E769-BDDA-4A4A-9EDF-744C391D5E65}" type="pres">
      <dgm:prSet presAssocID="{70D3F19A-DD88-4CA7-A5CB-B037268005BC}" presName="dummy2b" presStyleCnt="0"/>
      <dgm:spPr/>
    </dgm:pt>
    <dgm:pt modelId="{93511DE6-6079-4456-BA4B-90DC1472B77E}" type="pres">
      <dgm:prSet presAssocID="{70D3F19A-DD88-4CA7-A5CB-B037268005B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C1BE445-F06B-484F-8F08-5052720B2C9B}" type="pres">
      <dgm:prSet presAssocID="{70D3F19A-DD88-4CA7-A5CB-B037268005BC}" presName="wedge3" presStyleLbl="node1" presStyleIdx="2" presStyleCnt="3"/>
      <dgm:spPr/>
      <dgm:t>
        <a:bodyPr/>
        <a:lstStyle/>
        <a:p>
          <a:endParaRPr lang="de-DE"/>
        </a:p>
      </dgm:t>
    </dgm:pt>
    <dgm:pt modelId="{0157E466-57CC-434A-9917-087E7DB575FE}" type="pres">
      <dgm:prSet presAssocID="{70D3F19A-DD88-4CA7-A5CB-B037268005BC}" presName="dummy3a" presStyleCnt="0"/>
      <dgm:spPr/>
    </dgm:pt>
    <dgm:pt modelId="{3335D4F9-D779-4FDC-B1EE-221340EB12C4}" type="pres">
      <dgm:prSet presAssocID="{70D3F19A-DD88-4CA7-A5CB-B037268005BC}" presName="dummy3b" presStyleCnt="0"/>
      <dgm:spPr/>
    </dgm:pt>
    <dgm:pt modelId="{A3AE625F-264F-43D5-B99E-5FD6B75B17D5}" type="pres">
      <dgm:prSet presAssocID="{70D3F19A-DD88-4CA7-A5CB-B037268005B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754DFB6-5B64-4D01-ADAD-38768B94776B}" type="pres">
      <dgm:prSet presAssocID="{090B0934-FCB3-4432-9EFE-908723AA01C5}" presName="arrowWedge1" presStyleLbl="fgSibTrans2D1" presStyleIdx="0" presStyleCnt="3"/>
      <dgm:spPr>
        <a:ln>
          <a:solidFill>
            <a:srgbClr val="002060"/>
          </a:solidFill>
        </a:ln>
      </dgm:spPr>
    </dgm:pt>
    <dgm:pt modelId="{A624922C-D7A5-429C-ADC9-06568F29938B}" type="pres">
      <dgm:prSet presAssocID="{A90E2A2E-4C30-4C53-8126-0BF0E6F05076}" presName="arrowWedge2" presStyleLbl="fgSibTrans2D1" presStyleIdx="1" presStyleCnt="3"/>
      <dgm:spPr>
        <a:ln>
          <a:solidFill>
            <a:srgbClr val="002060"/>
          </a:solidFill>
        </a:ln>
      </dgm:spPr>
    </dgm:pt>
    <dgm:pt modelId="{CAADD1B0-1733-4D3F-8C33-388BD747F4AA}" type="pres">
      <dgm:prSet presAssocID="{74FEE3B5-9557-4A9D-A646-D7352E1031CE}" presName="arrowWedge3" presStyleLbl="fgSibTrans2D1" presStyleIdx="2" presStyleCnt="3"/>
      <dgm:spPr>
        <a:ln>
          <a:solidFill>
            <a:schemeClr val="tx2">
              <a:lumMod val="50000"/>
            </a:schemeClr>
          </a:solidFill>
        </a:ln>
      </dgm:spPr>
    </dgm:pt>
  </dgm:ptLst>
  <dgm:cxnLst>
    <dgm:cxn modelId="{CC4EB1AC-E7FC-42A3-9A81-0ACA67E3F7ED}" srcId="{70D3F19A-DD88-4CA7-A5CB-B037268005BC}" destId="{E503DF0E-3E29-402D-B6C0-8576F05E1AC0}" srcOrd="2" destOrd="0" parTransId="{00315A57-54DC-41E7-A36E-B1C7D798E810}" sibTransId="{74FEE3B5-9557-4A9D-A646-D7352E1031CE}"/>
    <dgm:cxn modelId="{A0E47256-632A-42FD-861B-3C7F2164D577}" type="presOf" srcId="{E503DF0E-3E29-402D-B6C0-8576F05E1AC0}" destId="{A3AE625F-264F-43D5-B99E-5FD6B75B17D5}" srcOrd="1" destOrd="0" presId="urn:microsoft.com/office/officeart/2005/8/layout/cycle8"/>
    <dgm:cxn modelId="{EA9F7D20-09FF-4FBF-A8EF-54042800E439}" srcId="{70D3F19A-DD88-4CA7-A5CB-B037268005BC}" destId="{BC13B045-6354-426F-A606-4A9CF3CAC7C6}" srcOrd="0" destOrd="0" parTransId="{F6515A84-15B6-4971-B836-B3864146445E}" sibTransId="{090B0934-FCB3-4432-9EFE-908723AA01C5}"/>
    <dgm:cxn modelId="{A897FAD8-34DE-435F-89A6-4EAF21D60F03}" type="presOf" srcId="{21A28F76-E28D-4E08-B867-6679949998F6}" destId="{93511DE6-6079-4456-BA4B-90DC1472B77E}" srcOrd="1" destOrd="0" presId="urn:microsoft.com/office/officeart/2005/8/layout/cycle8"/>
    <dgm:cxn modelId="{75FE0AFA-5A28-4C45-BF32-ACADAA03A7D5}" type="presOf" srcId="{BC13B045-6354-426F-A606-4A9CF3CAC7C6}" destId="{F23AE825-73F9-4386-8F57-624E4258B11D}" srcOrd="0" destOrd="0" presId="urn:microsoft.com/office/officeart/2005/8/layout/cycle8"/>
    <dgm:cxn modelId="{260C5035-556D-4883-B1A9-A8CE419EB15D}" srcId="{70D3F19A-DD88-4CA7-A5CB-B037268005BC}" destId="{21A28F76-E28D-4E08-B867-6679949998F6}" srcOrd="1" destOrd="0" parTransId="{28E8C9FF-757A-483A-ACA9-33FF3A91F8D9}" sibTransId="{A90E2A2E-4C30-4C53-8126-0BF0E6F05076}"/>
    <dgm:cxn modelId="{1335036D-4847-465A-AE7B-A692C5F88452}" type="presOf" srcId="{70D3F19A-DD88-4CA7-A5CB-B037268005BC}" destId="{3637CD95-925F-482D-A5BE-9F8FFCE811C3}" srcOrd="0" destOrd="0" presId="urn:microsoft.com/office/officeart/2005/8/layout/cycle8"/>
    <dgm:cxn modelId="{84942B6F-0FF9-41B2-B16F-878A49517609}" type="presOf" srcId="{BC13B045-6354-426F-A606-4A9CF3CAC7C6}" destId="{7EEA73BF-A826-445E-942E-11B366C0E631}" srcOrd="1" destOrd="0" presId="urn:microsoft.com/office/officeart/2005/8/layout/cycle8"/>
    <dgm:cxn modelId="{C053A1EA-2AAC-47AC-9392-5194D7144A71}" type="presOf" srcId="{21A28F76-E28D-4E08-B867-6679949998F6}" destId="{DB93FB9A-0897-4941-809E-9D8F2296A0BA}" srcOrd="0" destOrd="0" presId="urn:microsoft.com/office/officeart/2005/8/layout/cycle8"/>
    <dgm:cxn modelId="{373429E2-34B8-4481-AE7B-FBEB665368E6}" type="presOf" srcId="{E503DF0E-3E29-402D-B6C0-8576F05E1AC0}" destId="{5C1BE445-F06B-484F-8F08-5052720B2C9B}" srcOrd="0" destOrd="0" presId="urn:microsoft.com/office/officeart/2005/8/layout/cycle8"/>
    <dgm:cxn modelId="{A3025B37-3DD8-4048-8131-785D8ADE6BEE}" type="presParOf" srcId="{3637CD95-925F-482D-A5BE-9F8FFCE811C3}" destId="{F23AE825-73F9-4386-8F57-624E4258B11D}" srcOrd="0" destOrd="0" presId="urn:microsoft.com/office/officeart/2005/8/layout/cycle8"/>
    <dgm:cxn modelId="{832FEB82-3F71-4BD9-BF54-05736420AEFC}" type="presParOf" srcId="{3637CD95-925F-482D-A5BE-9F8FFCE811C3}" destId="{91BBF8F9-E117-4B0F-8FA7-7E35CE706D06}" srcOrd="1" destOrd="0" presId="urn:microsoft.com/office/officeart/2005/8/layout/cycle8"/>
    <dgm:cxn modelId="{43412904-8E2A-432E-ADE8-87C7826A982E}" type="presParOf" srcId="{3637CD95-925F-482D-A5BE-9F8FFCE811C3}" destId="{54EBCC1C-3DE0-440E-A652-3865C80B3069}" srcOrd="2" destOrd="0" presId="urn:microsoft.com/office/officeart/2005/8/layout/cycle8"/>
    <dgm:cxn modelId="{44DE8952-D817-4E14-8B76-AFAD9D9CEA8B}" type="presParOf" srcId="{3637CD95-925F-482D-A5BE-9F8FFCE811C3}" destId="{7EEA73BF-A826-445E-942E-11B366C0E631}" srcOrd="3" destOrd="0" presId="urn:microsoft.com/office/officeart/2005/8/layout/cycle8"/>
    <dgm:cxn modelId="{07E6CEEB-89B1-450D-9B35-528263142BCB}" type="presParOf" srcId="{3637CD95-925F-482D-A5BE-9F8FFCE811C3}" destId="{DB93FB9A-0897-4941-809E-9D8F2296A0BA}" srcOrd="4" destOrd="0" presId="urn:microsoft.com/office/officeart/2005/8/layout/cycle8"/>
    <dgm:cxn modelId="{EDA94E6D-3E5B-4080-BBC4-F383FFB068EF}" type="presParOf" srcId="{3637CD95-925F-482D-A5BE-9F8FFCE811C3}" destId="{5FF68856-8702-4014-9971-5DE09900D81D}" srcOrd="5" destOrd="0" presId="urn:microsoft.com/office/officeart/2005/8/layout/cycle8"/>
    <dgm:cxn modelId="{A4918E2A-728C-4259-AB79-DA70F5C199BF}" type="presParOf" srcId="{3637CD95-925F-482D-A5BE-9F8FFCE811C3}" destId="{E334E769-BDDA-4A4A-9EDF-744C391D5E65}" srcOrd="6" destOrd="0" presId="urn:microsoft.com/office/officeart/2005/8/layout/cycle8"/>
    <dgm:cxn modelId="{E230DEDB-32D8-4AAC-BEEB-B43E26F86163}" type="presParOf" srcId="{3637CD95-925F-482D-A5BE-9F8FFCE811C3}" destId="{93511DE6-6079-4456-BA4B-90DC1472B77E}" srcOrd="7" destOrd="0" presId="urn:microsoft.com/office/officeart/2005/8/layout/cycle8"/>
    <dgm:cxn modelId="{2F9D9062-78AD-43DC-81C9-5B812A8C903A}" type="presParOf" srcId="{3637CD95-925F-482D-A5BE-9F8FFCE811C3}" destId="{5C1BE445-F06B-484F-8F08-5052720B2C9B}" srcOrd="8" destOrd="0" presId="urn:microsoft.com/office/officeart/2005/8/layout/cycle8"/>
    <dgm:cxn modelId="{7033A726-020B-46B2-820C-02CEBD05D314}" type="presParOf" srcId="{3637CD95-925F-482D-A5BE-9F8FFCE811C3}" destId="{0157E466-57CC-434A-9917-087E7DB575FE}" srcOrd="9" destOrd="0" presId="urn:microsoft.com/office/officeart/2005/8/layout/cycle8"/>
    <dgm:cxn modelId="{91E5D819-9750-4129-B4C4-43420C62E47E}" type="presParOf" srcId="{3637CD95-925F-482D-A5BE-9F8FFCE811C3}" destId="{3335D4F9-D779-4FDC-B1EE-221340EB12C4}" srcOrd="10" destOrd="0" presId="urn:microsoft.com/office/officeart/2005/8/layout/cycle8"/>
    <dgm:cxn modelId="{794FAE28-F1BC-42F9-9F50-E28ACC37CC5E}" type="presParOf" srcId="{3637CD95-925F-482D-A5BE-9F8FFCE811C3}" destId="{A3AE625F-264F-43D5-B99E-5FD6B75B17D5}" srcOrd="11" destOrd="0" presId="urn:microsoft.com/office/officeart/2005/8/layout/cycle8"/>
    <dgm:cxn modelId="{69144A55-F06B-4EBB-A1A3-C3618F0C129B}" type="presParOf" srcId="{3637CD95-925F-482D-A5BE-9F8FFCE811C3}" destId="{4754DFB6-5B64-4D01-ADAD-38768B94776B}" srcOrd="12" destOrd="0" presId="urn:microsoft.com/office/officeart/2005/8/layout/cycle8"/>
    <dgm:cxn modelId="{9032FFCF-5719-49A3-827D-8ACE8275DF45}" type="presParOf" srcId="{3637CD95-925F-482D-A5BE-9F8FFCE811C3}" destId="{A624922C-D7A5-429C-ADC9-06568F29938B}" srcOrd="13" destOrd="0" presId="urn:microsoft.com/office/officeart/2005/8/layout/cycle8"/>
    <dgm:cxn modelId="{4ABB6826-46AF-490E-BF9D-EFFBCAD88BF9}" type="presParOf" srcId="{3637CD95-925F-482D-A5BE-9F8FFCE811C3}" destId="{CAADD1B0-1733-4D3F-8C33-388BD747F4AA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A75D29-681D-490C-B508-A9D4CDD2DDF3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62AAD2D5-9A13-4224-9414-0D4A01CB1002}">
      <dgm:prSet phldrT="[Text]"/>
      <dgm:spPr/>
      <dgm:t>
        <a:bodyPr/>
        <a:lstStyle/>
        <a:p>
          <a:endParaRPr lang="de-DE" dirty="0" smtClean="0"/>
        </a:p>
        <a:p>
          <a:r>
            <a:rPr lang="de-DE" dirty="0" smtClean="0"/>
            <a:t>Klienten</a:t>
          </a:r>
        </a:p>
        <a:p>
          <a:endParaRPr lang="de-DE" dirty="0"/>
        </a:p>
      </dgm:t>
    </dgm:pt>
    <dgm:pt modelId="{DB759851-EEC8-4D70-9E74-7D42459F33C5}" type="parTrans" cxnId="{B1F49BB2-F0ED-41EB-B2F6-46226E89F1F6}">
      <dgm:prSet/>
      <dgm:spPr/>
      <dgm:t>
        <a:bodyPr/>
        <a:lstStyle/>
        <a:p>
          <a:endParaRPr lang="de-DE"/>
        </a:p>
      </dgm:t>
    </dgm:pt>
    <dgm:pt modelId="{3E15E21B-4017-4EB4-B3C9-C3A069DF5FBC}" type="sibTrans" cxnId="{B1F49BB2-F0ED-41EB-B2F6-46226E89F1F6}">
      <dgm:prSet/>
      <dgm:spPr/>
      <dgm:t>
        <a:bodyPr/>
        <a:lstStyle/>
        <a:p>
          <a:endParaRPr lang="de-DE"/>
        </a:p>
      </dgm:t>
    </dgm:pt>
    <dgm:pt modelId="{AB27C602-B2FC-4199-99AE-BA42AEECF383}">
      <dgm:prSet phldrT="[Text]"/>
      <dgm:spPr/>
      <dgm:t>
        <a:bodyPr/>
        <a:lstStyle/>
        <a:p>
          <a:r>
            <a:rPr lang="de-DE" dirty="0" smtClean="0"/>
            <a:t>Gesellschaft</a:t>
          </a:r>
          <a:endParaRPr lang="de-DE" dirty="0"/>
        </a:p>
      </dgm:t>
    </dgm:pt>
    <dgm:pt modelId="{1BFAD075-6CF0-49F7-99D0-ACDC8E9A4912}" type="parTrans" cxnId="{D244AA6D-72BA-46D9-9410-71A3DF30BC59}">
      <dgm:prSet/>
      <dgm:spPr/>
      <dgm:t>
        <a:bodyPr/>
        <a:lstStyle/>
        <a:p>
          <a:endParaRPr lang="de-DE"/>
        </a:p>
      </dgm:t>
    </dgm:pt>
    <dgm:pt modelId="{81DDBB1D-2E9D-48EF-9DA1-1879B998808D}" type="sibTrans" cxnId="{D244AA6D-72BA-46D9-9410-71A3DF30BC59}">
      <dgm:prSet/>
      <dgm:spPr/>
      <dgm:t>
        <a:bodyPr/>
        <a:lstStyle/>
        <a:p>
          <a:endParaRPr lang="de-DE"/>
        </a:p>
      </dgm:t>
    </dgm:pt>
    <dgm:pt modelId="{8E239887-8FC6-4706-9A64-8205D6B4EA8B}">
      <dgm:prSet phldrT="[Text]"/>
      <dgm:spPr/>
      <dgm:t>
        <a:bodyPr/>
        <a:lstStyle/>
        <a:p>
          <a:r>
            <a:rPr lang="de-DE" b="1" dirty="0" smtClean="0"/>
            <a:t>Menschenrechte</a:t>
          </a:r>
          <a:endParaRPr lang="de-DE" b="1" dirty="0"/>
        </a:p>
      </dgm:t>
    </dgm:pt>
    <dgm:pt modelId="{6ACE547B-559E-4283-931B-EBB6CB5C0FB4}" type="parTrans" cxnId="{225CBAD6-B885-4DF2-A11C-5C39CB9E8E39}">
      <dgm:prSet/>
      <dgm:spPr/>
      <dgm:t>
        <a:bodyPr/>
        <a:lstStyle/>
        <a:p>
          <a:endParaRPr lang="de-DE"/>
        </a:p>
      </dgm:t>
    </dgm:pt>
    <dgm:pt modelId="{0AB5824B-0EDD-4956-B7AF-E1BC09AEB7BC}" type="sibTrans" cxnId="{225CBAD6-B885-4DF2-A11C-5C39CB9E8E39}">
      <dgm:prSet/>
      <dgm:spPr/>
      <dgm:t>
        <a:bodyPr/>
        <a:lstStyle/>
        <a:p>
          <a:endParaRPr lang="de-DE"/>
        </a:p>
      </dgm:t>
    </dgm:pt>
    <dgm:pt modelId="{94C6CEEA-5860-4AA3-9944-5221CF98EDEF}" type="pres">
      <dgm:prSet presAssocID="{A3A75D29-681D-490C-B508-A9D4CDD2DDF3}" presName="Name0" presStyleCnt="0">
        <dgm:presLayoutVars>
          <dgm:dir/>
          <dgm:animLvl val="lvl"/>
          <dgm:resizeHandles val="exact"/>
        </dgm:presLayoutVars>
      </dgm:prSet>
      <dgm:spPr/>
    </dgm:pt>
    <dgm:pt modelId="{619DF34A-F53A-431F-BFAF-0706B554DA88}" type="pres">
      <dgm:prSet presAssocID="{62AAD2D5-9A13-4224-9414-0D4A01CB1002}" presName="Name8" presStyleCnt="0"/>
      <dgm:spPr/>
    </dgm:pt>
    <dgm:pt modelId="{047E7244-45A2-4847-8F2F-AE95CA3B2AC2}" type="pres">
      <dgm:prSet presAssocID="{62AAD2D5-9A13-4224-9414-0D4A01CB1002}" presName="level" presStyleLbl="node1" presStyleIdx="0" presStyleCnt="3" custLinFactNeighborX="484" custLinFactNeighborY="1616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F10ADBF-BF8B-4684-85CD-9D99880DF9B3}" type="pres">
      <dgm:prSet presAssocID="{62AAD2D5-9A13-4224-9414-0D4A01CB100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0F098ED-FB79-40AD-804D-EF65ED4BB977}" type="pres">
      <dgm:prSet presAssocID="{AB27C602-B2FC-4199-99AE-BA42AEECF383}" presName="Name8" presStyleCnt="0"/>
      <dgm:spPr/>
    </dgm:pt>
    <dgm:pt modelId="{6B631D91-6B15-4BAD-88E9-3CA8ADA400A3}" type="pres">
      <dgm:prSet presAssocID="{AB27C602-B2FC-4199-99AE-BA42AEECF383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44EDE6-414F-48C2-98EC-C9A327C4C97B}" type="pres">
      <dgm:prSet presAssocID="{AB27C602-B2FC-4199-99AE-BA42AEECF38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79EEA90-90E6-473A-B2A2-4016F916522C}" type="pres">
      <dgm:prSet presAssocID="{8E239887-8FC6-4706-9A64-8205D6B4EA8B}" presName="Name8" presStyleCnt="0"/>
      <dgm:spPr/>
    </dgm:pt>
    <dgm:pt modelId="{75488086-6E42-4F3F-A9CF-C905F9952F93}" type="pres">
      <dgm:prSet presAssocID="{8E239887-8FC6-4706-9A64-8205D6B4EA8B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C5E2024-10F8-4D7B-A169-D474F5AC1F8B}" type="pres">
      <dgm:prSet presAssocID="{8E239887-8FC6-4706-9A64-8205D6B4EA8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ED6292F8-7E5D-46E9-8E39-7B1345E0BAAE}" type="presOf" srcId="{8E239887-8FC6-4706-9A64-8205D6B4EA8B}" destId="{DC5E2024-10F8-4D7B-A169-D474F5AC1F8B}" srcOrd="1" destOrd="0" presId="urn:microsoft.com/office/officeart/2005/8/layout/pyramid1"/>
    <dgm:cxn modelId="{E22FCD15-FAAD-4A45-81CF-4E0918AAC543}" type="presOf" srcId="{62AAD2D5-9A13-4224-9414-0D4A01CB1002}" destId="{FF10ADBF-BF8B-4684-85CD-9D99880DF9B3}" srcOrd="1" destOrd="0" presId="urn:microsoft.com/office/officeart/2005/8/layout/pyramid1"/>
    <dgm:cxn modelId="{994F2DC6-375E-4A08-A05F-2B8F974C6EA6}" type="presOf" srcId="{A3A75D29-681D-490C-B508-A9D4CDD2DDF3}" destId="{94C6CEEA-5860-4AA3-9944-5221CF98EDEF}" srcOrd="0" destOrd="0" presId="urn:microsoft.com/office/officeart/2005/8/layout/pyramid1"/>
    <dgm:cxn modelId="{D40170AC-9AC1-4992-8D7D-99434E86040B}" type="presOf" srcId="{AB27C602-B2FC-4199-99AE-BA42AEECF383}" destId="{6B631D91-6B15-4BAD-88E9-3CA8ADA400A3}" srcOrd="0" destOrd="0" presId="urn:microsoft.com/office/officeart/2005/8/layout/pyramid1"/>
    <dgm:cxn modelId="{225CBAD6-B885-4DF2-A11C-5C39CB9E8E39}" srcId="{A3A75D29-681D-490C-B508-A9D4CDD2DDF3}" destId="{8E239887-8FC6-4706-9A64-8205D6B4EA8B}" srcOrd="2" destOrd="0" parTransId="{6ACE547B-559E-4283-931B-EBB6CB5C0FB4}" sibTransId="{0AB5824B-0EDD-4956-B7AF-E1BC09AEB7BC}"/>
    <dgm:cxn modelId="{DFF9730C-C1B3-43A9-9A9C-51C75BB32BE6}" type="presOf" srcId="{AB27C602-B2FC-4199-99AE-BA42AEECF383}" destId="{E844EDE6-414F-48C2-98EC-C9A327C4C97B}" srcOrd="1" destOrd="0" presId="urn:microsoft.com/office/officeart/2005/8/layout/pyramid1"/>
    <dgm:cxn modelId="{B1F49BB2-F0ED-41EB-B2F6-46226E89F1F6}" srcId="{A3A75D29-681D-490C-B508-A9D4CDD2DDF3}" destId="{62AAD2D5-9A13-4224-9414-0D4A01CB1002}" srcOrd="0" destOrd="0" parTransId="{DB759851-EEC8-4D70-9E74-7D42459F33C5}" sibTransId="{3E15E21B-4017-4EB4-B3C9-C3A069DF5FBC}"/>
    <dgm:cxn modelId="{F2B7CC0F-A2F6-4562-BECF-36BB45E893E0}" type="presOf" srcId="{8E239887-8FC6-4706-9A64-8205D6B4EA8B}" destId="{75488086-6E42-4F3F-A9CF-C905F9952F93}" srcOrd="0" destOrd="0" presId="urn:microsoft.com/office/officeart/2005/8/layout/pyramid1"/>
    <dgm:cxn modelId="{D244AA6D-72BA-46D9-9410-71A3DF30BC59}" srcId="{A3A75D29-681D-490C-B508-A9D4CDD2DDF3}" destId="{AB27C602-B2FC-4199-99AE-BA42AEECF383}" srcOrd="1" destOrd="0" parTransId="{1BFAD075-6CF0-49F7-99D0-ACDC8E9A4912}" sibTransId="{81DDBB1D-2E9D-48EF-9DA1-1879B998808D}"/>
    <dgm:cxn modelId="{1CA11937-3CF7-4A58-ABE9-5F07D5B373E8}" type="presOf" srcId="{62AAD2D5-9A13-4224-9414-0D4A01CB1002}" destId="{047E7244-45A2-4847-8F2F-AE95CA3B2AC2}" srcOrd="0" destOrd="0" presId="urn:microsoft.com/office/officeart/2005/8/layout/pyramid1"/>
    <dgm:cxn modelId="{F92DF95F-3B75-4DA3-A024-92094F4C896E}" type="presParOf" srcId="{94C6CEEA-5860-4AA3-9944-5221CF98EDEF}" destId="{619DF34A-F53A-431F-BFAF-0706B554DA88}" srcOrd="0" destOrd="0" presId="urn:microsoft.com/office/officeart/2005/8/layout/pyramid1"/>
    <dgm:cxn modelId="{7943599C-9FE8-4263-8375-0940DB6F0A0E}" type="presParOf" srcId="{619DF34A-F53A-431F-BFAF-0706B554DA88}" destId="{047E7244-45A2-4847-8F2F-AE95CA3B2AC2}" srcOrd="0" destOrd="0" presId="urn:microsoft.com/office/officeart/2005/8/layout/pyramid1"/>
    <dgm:cxn modelId="{63EE6F06-356D-4079-AF53-9B8EB0721C10}" type="presParOf" srcId="{619DF34A-F53A-431F-BFAF-0706B554DA88}" destId="{FF10ADBF-BF8B-4684-85CD-9D99880DF9B3}" srcOrd="1" destOrd="0" presId="urn:microsoft.com/office/officeart/2005/8/layout/pyramid1"/>
    <dgm:cxn modelId="{3AA85592-4E0B-4E5F-9109-2BDAC4C7A9E5}" type="presParOf" srcId="{94C6CEEA-5860-4AA3-9944-5221CF98EDEF}" destId="{D0F098ED-FB79-40AD-804D-EF65ED4BB977}" srcOrd="1" destOrd="0" presId="urn:microsoft.com/office/officeart/2005/8/layout/pyramid1"/>
    <dgm:cxn modelId="{7C5A6B98-3343-4794-8582-AC8DF55E9190}" type="presParOf" srcId="{D0F098ED-FB79-40AD-804D-EF65ED4BB977}" destId="{6B631D91-6B15-4BAD-88E9-3CA8ADA400A3}" srcOrd="0" destOrd="0" presId="urn:microsoft.com/office/officeart/2005/8/layout/pyramid1"/>
    <dgm:cxn modelId="{6B78AFF8-08CD-4C88-A6A5-16B1DBC8CB3A}" type="presParOf" srcId="{D0F098ED-FB79-40AD-804D-EF65ED4BB977}" destId="{E844EDE6-414F-48C2-98EC-C9A327C4C97B}" srcOrd="1" destOrd="0" presId="urn:microsoft.com/office/officeart/2005/8/layout/pyramid1"/>
    <dgm:cxn modelId="{60294B75-7C5D-4E52-BAC3-79742DEEF92F}" type="presParOf" srcId="{94C6CEEA-5860-4AA3-9944-5221CF98EDEF}" destId="{F79EEA90-90E6-473A-B2A2-4016F916522C}" srcOrd="2" destOrd="0" presId="urn:microsoft.com/office/officeart/2005/8/layout/pyramid1"/>
    <dgm:cxn modelId="{14F5192C-23A0-41CB-AC0E-BB1F3B0ED5EF}" type="presParOf" srcId="{F79EEA90-90E6-473A-B2A2-4016F916522C}" destId="{75488086-6E42-4F3F-A9CF-C905F9952F93}" srcOrd="0" destOrd="0" presId="urn:microsoft.com/office/officeart/2005/8/layout/pyramid1"/>
    <dgm:cxn modelId="{7B32F05E-EFF0-4CE0-8933-8BBDDD65BC7E}" type="presParOf" srcId="{F79EEA90-90E6-473A-B2A2-4016F916522C}" destId="{DC5E2024-10F8-4D7B-A169-D474F5AC1F8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BBF482-81AF-4FC9-8708-51BA0576CB4B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B48C781-4B5C-456F-8A12-60527BFA9EE2}">
      <dgm:prSet phldrT="[Text]"/>
      <dgm:spPr/>
      <dgm:t>
        <a:bodyPr/>
        <a:lstStyle/>
        <a:p>
          <a:r>
            <a:rPr lang="de-DE" dirty="0" smtClean="0"/>
            <a:t>über </a:t>
          </a:r>
          <a:endParaRPr lang="de-DE" dirty="0"/>
        </a:p>
      </dgm:t>
    </dgm:pt>
    <dgm:pt modelId="{537418CC-C3A0-4A94-BAC4-A4C94F9059C4}" type="parTrans" cxnId="{05299909-9D61-4460-B54E-A01E1D795B5D}">
      <dgm:prSet/>
      <dgm:spPr/>
      <dgm:t>
        <a:bodyPr/>
        <a:lstStyle/>
        <a:p>
          <a:endParaRPr lang="de-DE"/>
        </a:p>
      </dgm:t>
    </dgm:pt>
    <dgm:pt modelId="{0ECBD0B8-9F64-4A6B-950A-7C49037E103D}" type="sibTrans" cxnId="{05299909-9D61-4460-B54E-A01E1D795B5D}">
      <dgm:prSet/>
      <dgm:spPr/>
      <dgm:t>
        <a:bodyPr/>
        <a:lstStyle/>
        <a:p>
          <a:endParaRPr lang="de-DE"/>
        </a:p>
      </dgm:t>
    </dgm:pt>
    <dgm:pt modelId="{50819B96-13E2-466F-A664-E21777A52DBA}">
      <dgm:prSet phldrT="[Text]"/>
      <dgm:spPr/>
      <dgm:t>
        <a:bodyPr/>
        <a:lstStyle/>
        <a:p>
          <a:r>
            <a:rPr lang="de-DE" dirty="0" smtClean="0"/>
            <a:t>durch</a:t>
          </a:r>
          <a:endParaRPr lang="de-DE" dirty="0"/>
        </a:p>
      </dgm:t>
    </dgm:pt>
    <dgm:pt modelId="{1F67B80C-B01C-4557-8C8B-71D7274068A7}" type="parTrans" cxnId="{C2724ED2-82E3-40A3-83AB-BD7FC7FB643A}">
      <dgm:prSet/>
      <dgm:spPr/>
      <dgm:t>
        <a:bodyPr/>
        <a:lstStyle/>
        <a:p>
          <a:endParaRPr lang="de-DE"/>
        </a:p>
      </dgm:t>
    </dgm:pt>
    <dgm:pt modelId="{A6D21C7B-39B1-4234-9BE1-245DD53EE94C}" type="sibTrans" cxnId="{C2724ED2-82E3-40A3-83AB-BD7FC7FB643A}">
      <dgm:prSet/>
      <dgm:spPr/>
      <dgm:t>
        <a:bodyPr/>
        <a:lstStyle/>
        <a:p>
          <a:endParaRPr lang="de-DE"/>
        </a:p>
      </dgm:t>
    </dgm:pt>
    <dgm:pt modelId="{F9CDCA77-2DB0-413D-AE22-00A6EB4F0FB4}">
      <dgm:prSet phldrT="[Text]"/>
      <dgm:spPr/>
      <dgm:t>
        <a:bodyPr/>
        <a:lstStyle/>
        <a:p>
          <a:r>
            <a:rPr lang="de-DE" dirty="0" smtClean="0"/>
            <a:t>für</a:t>
          </a:r>
          <a:endParaRPr lang="de-DE" dirty="0"/>
        </a:p>
      </dgm:t>
    </dgm:pt>
    <dgm:pt modelId="{3CF5C104-9656-4669-BC6E-0CD960697DAC}" type="parTrans" cxnId="{B76329E6-81FA-4C61-98F9-14222C71CE1B}">
      <dgm:prSet/>
      <dgm:spPr/>
      <dgm:t>
        <a:bodyPr/>
        <a:lstStyle/>
        <a:p>
          <a:endParaRPr lang="de-DE"/>
        </a:p>
      </dgm:t>
    </dgm:pt>
    <dgm:pt modelId="{7000FB62-D3A3-47A5-82CE-AF5733F1A3DD}" type="sibTrans" cxnId="{B76329E6-81FA-4C61-98F9-14222C71CE1B}">
      <dgm:prSet/>
      <dgm:spPr/>
      <dgm:t>
        <a:bodyPr/>
        <a:lstStyle/>
        <a:p>
          <a:endParaRPr lang="de-DE"/>
        </a:p>
      </dgm:t>
    </dgm:pt>
    <dgm:pt modelId="{E678FF2D-3E01-495E-B358-942707DFE92E}" type="pres">
      <dgm:prSet presAssocID="{D9BBF482-81AF-4FC9-8708-51BA0576CB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38E0111D-7F54-485F-A90F-D12A2D1E59C4}" type="pres">
      <dgm:prSet presAssocID="{0B48C781-4B5C-456F-8A12-60527BFA9EE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037CB50-B4C3-46B5-A19E-715963FC547E}" type="pres">
      <dgm:prSet presAssocID="{0B48C781-4B5C-456F-8A12-60527BFA9EE2}" presName="spNode" presStyleCnt="0"/>
      <dgm:spPr/>
    </dgm:pt>
    <dgm:pt modelId="{DC251963-4A04-4F0C-85BF-C9282EC0147C}" type="pres">
      <dgm:prSet presAssocID="{0ECBD0B8-9F64-4A6B-950A-7C49037E103D}" presName="sibTrans" presStyleLbl="sibTrans1D1" presStyleIdx="0" presStyleCnt="3"/>
      <dgm:spPr/>
      <dgm:t>
        <a:bodyPr/>
        <a:lstStyle/>
        <a:p>
          <a:endParaRPr lang="de-DE"/>
        </a:p>
      </dgm:t>
    </dgm:pt>
    <dgm:pt modelId="{2D864D24-87C6-4AA2-B24B-87E8325BF3F6}" type="pres">
      <dgm:prSet presAssocID="{50819B96-13E2-466F-A664-E21777A52DB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7A97355-B0F3-452D-AFFB-94F09E023098}" type="pres">
      <dgm:prSet presAssocID="{50819B96-13E2-466F-A664-E21777A52DBA}" presName="spNode" presStyleCnt="0"/>
      <dgm:spPr/>
    </dgm:pt>
    <dgm:pt modelId="{A789F939-F286-4596-B1B6-DE94F8240A80}" type="pres">
      <dgm:prSet presAssocID="{A6D21C7B-39B1-4234-9BE1-245DD53EE94C}" presName="sibTrans" presStyleLbl="sibTrans1D1" presStyleIdx="1" presStyleCnt="3"/>
      <dgm:spPr/>
      <dgm:t>
        <a:bodyPr/>
        <a:lstStyle/>
        <a:p>
          <a:endParaRPr lang="de-DE"/>
        </a:p>
      </dgm:t>
    </dgm:pt>
    <dgm:pt modelId="{631E90A0-1CEF-4E16-8B43-EAD4A49A7943}" type="pres">
      <dgm:prSet presAssocID="{F9CDCA77-2DB0-413D-AE22-00A6EB4F0FB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A458968-6CF3-469C-B0E5-8EE2A6F28D25}" type="pres">
      <dgm:prSet presAssocID="{F9CDCA77-2DB0-413D-AE22-00A6EB4F0FB4}" presName="spNode" presStyleCnt="0"/>
      <dgm:spPr/>
    </dgm:pt>
    <dgm:pt modelId="{1B5C557B-16AB-4F2B-9F98-C64E3F77E516}" type="pres">
      <dgm:prSet presAssocID="{7000FB62-D3A3-47A5-82CE-AF5733F1A3DD}" presName="sibTrans" presStyleLbl="sibTrans1D1" presStyleIdx="2" presStyleCnt="3"/>
      <dgm:spPr/>
      <dgm:t>
        <a:bodyPr/>
        <a:lstStyle/>
        <a:p>
          <a:endParaRPr lang="de-DE"/>
        </a:p>
      </dgm:t>
    </dgm:pt>
  </dgm:ptLst>
  <dgm:cxnLst>
    <dgm:cxn modelId="{3AF6C48B-4500-4736-BAB8-868249EDC416}" type="presOf" srcId="{D9BBF482-81AF-4FC9-8708-51BA0576CB4B}" destId="{E678FF2D-3E01-495E-B358-942707DFE92E}" srcOrd="0" destOrd="0" presId="urn:microsoft.com/office/officeart/2005/8/layout/cycle5"/>
    <dgm:cxn modelId="{C663E775-1AFE-4EAD-B604-DD8B6D99E865}" type="presOf" srcId="{7000FB62-D3A3-47A5-82CE-AF5733F1A3DD}" destId="{1B5C557B-16AB-4F2B-9F98-C64E3F77E516}" srcOrd="0" destOrd="0" presId="urn:microsoft.com/office/officeart/2005/8/layout/cycle5"/>
    <dgm:cxn modelId="{DAAE631A-D5D2-46F6-9D0A-4B8BF8ECD525}" type="presOf" srcId="{50819B96-13E2-466F-A664-E21777A52DBA}" destId="{2D864D24-87C6-4AA2-B24B-87E8325BF3F6}" srcOrd="0" destOrd="0" presId="urn:microsoft.com/office/officeart/2005/8/layout/cycle5"/>
    <dgm:cxn modelId="{22368A3C-8E9D-4CF8-A101-53BA15160719}" type="presOf" srcId="{0ECBD0B8-9F64-4A6B-950A-7C49037E103D}" destId="{DC251963-4A04-4F0C-85BF-C9282EC0147C}" srcOrd="0" destOrd="0" presId="urn:microsoft.com/office/officeart/2005/8/layout/cycle5"/>
    <dgm:cxn modelId="{B76329E6-81FA-4C61-98F9-14222C71CE1B}" srcId="{D9BBF482-81AF-4FC9-8708-51BA0576CB4B}" destId="{F9CDCA77-2DB0-413D-AE22-00A6EB4F0FB4}" srcOrd="2" destOrd="0" parTransId="{3CF5C104-9656-4669-BC6E-0CD960697DAC}" sibTransId="{7000FB62-D3A3-47A5-82CE-AF5733F1A3DD}"/>
    <dgm:cxn modelId="{13B4AE0A-1DCB-451A-B0E6-F75AF9176C26}" type="presOf" srcId="{A6D21C7B-39B1-4234-9BE1-245DD53EE94C}" destId="{A789F939-F286-4596-B1B6-DE94F8240A80}" srcOrd="0" destOrd="0" presId="urn:microsoft.com/office/officeart/2005/8/layout/cycle5"/>
    <dgm:cxn modelId="{05299909-9D61-4460-B54E-A01E1D795B5D}" srcId="{D9BBF482-81AF-4FC9-8708-51BA0576CB4B}" destId="{0B48C781-4B5C-456F-8A12-60527BFA9EE2}" srcOrd="0" destOrd="0" parTransId="{537418CC-C3A0-4A94-BAC4-A4C94F9059C4}" sibTransId="{0ECBD0B8-9F64-4A6B-950A-7C49037E103D}"/>
    <dgm:cxn modelId="{C2724ED2-82E3-40A3-83AB-BD7FC7FB643A}" srcId="{D9BBF482-81AF-4FC9-8708-51BA0576CB4B}" destId="{50819B96-13E2-466F-A664-E21777A52DBA}" srcOrd="1" destOrd="0" parTransId="{1F67B80C-B01C-4557-8C8B-71D7274068A7}" sibTransId="{A6D21C7B-39B1-4234-9BE1-245DD53EE94C}"/>
    <dgm:cxn modelId="{12AE6C79-EBBE-4A05-8A9E-E89087A3721F}" type="presOf" srcId="{0B48C781-4B5C-456F-8A12-60527BFA9EE2}" destId="{38E0111D-7F54-485F-A90F-D12A2D1E59C4}" srcOrd="0" destOrd="0" presId="urn:microsoft.com/office/officeart/2005/8/layout/cycle5"/>
    <dgm:cxn modelId="{9DFE44D8-EC3F-4062-833E-2B21A3D6024A}" type="presOf" srcId="{F9CDCA77-2DB0-413D-AE22-00A6EB4F0FB4}" destId="{631E90A0-1CEF-4E16-8B43-EAD4A49A7943}" srcOrd="0" destOrd="0" presId="urn:microsoft.com/office/officeart/2005/8/layout/cycle5"/>
    <dgm:cxn modelId="{049CE6E8-A631-44C6-B66D-F45B5B1B5D61}" type="presParOf" srcId="{E678FF2D-3E01-495E-B358-942707DFE92E}" destId="{38E0111D-7F54-485F-A90F-D12A2D1E59C4}" srcOrd="0" destOrd="0" presId="urn:microsoft.com/office/officeart/2005/8/layout/cycle5"/>
    <dgm:cxn modelId="{45B8D230-A848-4FB4-B35A-E456F0CD39A5}" type="presParOf" srcId="{E678FF2D-3E01-495E-B358-942707DFE92E}" destId="{3037CB50-B4C3-46B5-A19E-715963FC547E}" srcOrd="1" destOrd="0" presId="urn:microsoft.com/office/officeart/2005/8/layout/cycle5"/>
    <dgm:cxn modelId="{A1AF87EB-8AE1-4294-93F6-FF5F8F9E7271}" type="presParOf" srcId="{E678FF2D-3E01-495E-B358-942707DFE92E}" destId="{DC251963-4A04-4F0C-85BF-C9282EC0147C}" srcOrd="2" destOrd="0" presId="urn:microsoft.com/office/officeart/2005/8/layout/cycle5"/>
    <dgm:cxn modelId="{387FFDC1-47F0-42C6-90A4-DF65FB013629}" type="presParOf" srcId="{E678FF2D-3E01-495E-B358-942707DFE92E}" destId="{2D864D24-87C6-4AA2-B24B-87E8325BF3F6}" srcOrd="3" destOrd="0" presId="urn:microsoft.com/office/officeart/2005/8/layout/cycle5"/>
    <dgm:cxn modelId="{435086BC-5DC7-45BA-AC21-8E2C5A88A0E4}" type="presParOf" srcId="{E678FF2D-3E01-495E-B358-942707DFE92E}" destId="{67A97355-B0F3-452D-AFFB-94F09E023098}" srcOrd="4" destOrd="0" presId="urn:microsoft.com/office/officeart/2005/8/layout/cycle5"/>
    <dgm:cxn modelId="{42EF1781-6039-4827-B64A-153A4773673D}" type="presParOf" srcId="{E678FF2D-3E01-495E-B358-942707DFE92E}" destId="{A789F939-F286-4596-B1B6-DE94F8240A80}" srcOrd="5" destOrd="0" presId="urn:microsoft.com/office/officeart/2005/8/layout/cycle5"/>
    <dgm:cxn modelId="{EAC00554-A90C-4172-B859-27B2DFF7201E}" type="presParOf" srcId="{E678FF2D-3E01-495E-B358-942707DFE92E}" destId="{631E90A0-1CEF-4E16-8B43-EAD4A49A7943}" srcOrd="6" destOrd="0" presId="urn:microsoft.com/office/officeart/2005/8/layout/cycle5"/>
    <dgm:cxn modelId="{CC3D66DB-C64F-4B60-B64D-F3CB96DB3C9B}" type="presParOf" srcId="{E678FF2D-3E01-495E-B358-942707DFE92E}" destId="{1A458968-6CF3-469C-B0E5-8EE2A6F28D25}" srcOrd="7" destOrd="0" presId="urn:microsoft.com/office/officeart/2005/8/layout/cycle5"/>
    <dgm:cxn modelId="{5DAE500B-8EE9-4039-99F9-ED1E518D81E1}" type="presParOf" srcId="{E678FF2D-3E01-495E-B358-942707DFE92E}" destId="{1B5C557B-16AB-4F2B-9F98-C64E3F77E516}" srcOrd="8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CE5B3-240A-41F0-B444-8E28118DEAD9}">
      <dsp:nvSpPr>
        <dsp:cNvPr id="0" name=""/>
        <dsp:cNvSpPr/>
      </dsp:nvSpPr>
      <dsp:spPr>
        <a:xfrm>
          <a:off x="449016" y="0"/>
          <a:ext cx="2686522" cy="2014891"/>
        </a:xfrm>
        <a:prstGeom prst="upArrow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EF4DE3-C373-462D-9733-DFCAF7BBD1AD}">
      <dsp:nvSpPr>
        <dsp:cNvPr id="0" name=""/>
        <dsp:cNvSpPr/>
      </dsp:nvSpPr>
      <dsp:spPr>
        <a:xfrm>
          <a:off x="3216134" y="0"/>
          <a:ext cx="5690501" cy="2014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0" rIns="284480" bIns="28448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Politischer Reformbegriff</a:t>
          </a:r>
          <a:endParaRPr lang="de-DE" sz="4000" kern="1200" dirty="0"/>
        </a:p>
      </dsp:txBody>
      <dsp:txXfrm>
        <a:off x="3216134" y="0"/>
        <a:ext cx="5690501" cy="2014891"/>
      </dsp:txXfrm>
    </dsp:sp>
    <dsp:sp modelId="{9FB39F49-3821-412C-AEA3-647D56B447F6}">
      <dsp:nvSpPr>
        <dsp:cNvPr id="0" name=""/>
        <dsp:cNvSpPr/>
      </dsp:nvSpPr>
      <dsp:spPr>
        <a:xfrm>
          <a:off x="1254973" y="2182799"/>
          <a:ext cx="2686522" cy="2014891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14630B-C3A7-4665-AA05-F46A1D0E617E}">
      <dsp:nvSpPr>
        <dsp:cNvPr id="0" name=""/>
        <dsp:cNvSpPr/>
      </dsp:nvSpPr>
      <dsp:spPr>
        <a:xfrm>
          <a:off x="4022091" y="2182799"/>
          <a:ext cx="5690501" cy="2014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0" rIns="284480" bIns="28448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/>
            <a:t>Wissenschaftlicher Reflexionsbegriff</a:t>
          </a:r>
          <a:endParaRPr lang="de-DE" sz="4000" kern="1200" dirty="0"/>
        </a:p>
      </dsp:txBody>
      <dsp:txXfrm>
        <a:off x="4022091" y="2182799"/>
        <a:ext cx="5690501" cy="20148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AE825-73F9-4386-8F57-624E4258B11D}">
      <dsp:nvSpPr>
        <dsp:cNvPr id="0" name=""/>
        <dsp:cNvSpPr/>
      </dsp:nvSpPr>
      <dsp:spPr>
        <a:xfrm>
          <a:off x="3505516" y="282836"/>
          <a:ext cx="3655123" cy="3655123"/>
        </a:xfrm>
        <a:prstGeom prst="pie">
          <a:avLst>
            <a:gd name="adj1" fmla="val 16200000"/>
            <a:gd name="adj2" fmla="val 180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Lehre</a:t>
          </a:r>
          <a:endParaRPr lang="de-DE" sz="3200" kern="1200" dirty="0"/>
        </a:p>
      </dsp:txBody>
      <dsp:txXfrm>
        <a:off x="5431853" y="1057375"/>
        <a:ext cx="1305401" cy="1087834"/>
      </dsp:txXfrm>
    </dsp:sp>
    <dsp:sp modelId="{DB93FB9A-0897-4941-809E-9D8F2296A0BA}">
      <dsp:nvSpPr>
        <dsp:cNvPr id="0" name=""/>
        <dsp:cNvSpPr/>
      </dsp:nvSpPr>
      <dsp:spPr>
        <a:xfrm>
          <a:off x="3430238" y="413377"/>
          <a:ext cx="3655123" cy="3655123"/>
        </a:xfrm>
        <a:prstGeom prst="pie">
          <a:avLst>
            <a:gd name="adj1" fmla="val 1800000"/>
            <a:gd name="adj2" fmla="val 900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Forschung</a:t>
          </a:r>
          <a:endParaRPr lang="de-DE" sz="3200" kern="1200" dirty="0"/>
        </a:p>
      </dsp:txBody>
      <dsp:txXfrm>
        <a:off x="4300505" y="2784856"/>
        <a:ext cx="1958102" cy="957294"/>
      </dsp:txXfrm>
    </dsp:sp>
    <dsp:sp modelId="{5C1BE445-F06B-484F-8F08-5052720B2C9B}">
      <dsp:nvSpPr>
        <dsp:cNvPr id="0" name=""/>
        <dsp:cNvSpPr/>
      </dsp:nvSpPr>
      <dsp:spPr>
        <a:xfrm>
          <a:off x="3354959" y="282836"/>
          <a:ext cx="3655123" cy="36551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Diskurs</a:t>
          </a:r>
          <a:endParaRPr lang="de-DE" sz="3200" kern="1200" dirty="0"/>
        </a:p>
      </dsp:txBody>
      <dsp:txXfrm>
        <a:off x="3778345" y="1057375"/>
        <a:ext cx="1305401" cy="1087834"/>
      </dsp:txXfrm>
    </dsp:sp>
    <dsp:sp modelId="{4754DFB6-5B64-4D01-ADAD-38768B94776B}">
      <dsp:nvSpPr>
        <dsp:cNvPr id="0" name=""/>
        <dsp:cNvSpPr/>
      </dsp:nvSpPr>
      <dsp:spPr>
        <a:xfrm>
          <a:off x="3279548" y="56567"/>
          <a:ext cx="4107663" cy="410766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24922C-D7A5-429C-ADC9-06568F29938B}">
      <dsp:nvSpPr>
        <dsp:cNvPr id="0" name=""/>
        <dsp:cNvSpPr/>
      </dsp:nvSpPr>
      <dsp:spPr>
        <a:xfrm>
          <a:off x="3203968" y="186876"/>
          <a:ext cx="4107663" cy="410766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DD1B0-1733-4D3F-8C33-388BD747F4AA}">
      <dsp:nvSpPr>
        <dsp:cNvPr id="0" name=""/>
        <dsp:cNvSpPr/>
      </dsp:nvSpPr>
      <dsp:spPr>
        <a:xfrm>
          <a:off x="3128388" y="56567"/>
          <a:ext cx="4107663" cy="410766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2">
              <a:lumMod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7E7244-45A2-4847-8F2F-AE95CA3B2AC2}">
      <dsp:nvSpPr>
        <dsp:cNvPr id="0" name=""/>
        <dsp:cNvSpPr/>
      </dsp:nvSpPr>
      <dsp:spPr>
        <a:xfrm>
          <a:off x="2405402" y="23151"/>
          <a:ext cx="2393815" cy="1432652"/>
        </a:xfrm>
        <a:prstGeom prst="trapezoid">
          <a:avLst>
            <a:gd name="adj" fmla="val 8354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500" kern="1200" dirty="0" smtClean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smtClean="0"/>
            <a:t>Klienten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500" kern="1200" dirty="0"/>
        </a:p>
      </dsp:txBody>
      <dsp:txXfrm>
        <a:off x="2405402" y="23151"/>
        <a:ext cx="2393815" cy="1432652"/>
      </dsp:txXfrm>
    </dsp:sp>
    <dsp:sp modelId="{6B631D91-6B15-4BAD-88E9-3CA8ADA400A3}">
      <dsp:nvSpPr>
        <dsp:cNvPr id="0" name=""/>
        <dsp:cNvSpPr/>
      </dsp:nvSpPr>
      <dsp:spPr>
        <a:xfrm>
          <a:off x="1196908" y="1432652"/>
          <a:ext cx="4787631" cy="1432652"/>
        </a:xfrm>
        <a:prstGeom prst="trapezoid">
          <a:avLst>
            <a:gd name="adj" fmla="val 8354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smtClean="0"/>
            <a:t>Gesellschaft</a:t>
          </a:r>
          <a:endParaRPr lang="de-DE" sz="2500" kern="1200" dirty="0"/>
        </a:p>
      </dsp:txBody>
      <dsp:txXfrm>
        <a:off x="2034743" y="1432652"/>
        <a:ext cx="3111960" cy="1432652"/>
      </dsp:txXfrm>
    </dsp:sp>
    <dsp:sp modelId="{75488086-6E42-4F3F-A9CF-C905F9952F93}">
      <dsp:nvSpPr>
        <dsp:cNvPr id="0" name=""/>
        <dsp:cNvSpPr/>
      </dsp:nvSpPr>
      <dsp:spPr>
        <a:xfrm>
          <a:off x="0" y="2865305"/>
          <a:ext cx="7181447" cy="1432652"/>
        </a:xfrm>
        <a:prstGeom prst="trapezoid">
          <a:avLst>
            <a:gd name="adj" fmla="val 8354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b="1" kern="1200" dirty="0" smtClean="0"/>
            <a:t>Menschenrechte</a:t>
          </a:r>
          <a:endParaRPr lang="de-DE" sz="2500" b="1" kern="1200" dirty="0"/>
        </a:p>
      </dsp:txBody>
      <dsp:txXfrm>
        <a:off x="1256753" y="2865305"/>
        <a:ext cx="4667941" cy="14326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E0111D-7F54-485F-A90F-D12A2D1E59C4}">
      <dsp:nvSpPr>
        <dsp:cNvPr id="0" name=""/>
        <dsp:cNvSpPr/>
      </dsp:nvSpPr>
      <dsp:spPr>
        <a:xfrm>
          <a:off x="4259126" y="943"/>
          <a:ext cx="1997347" cy="12982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0" kern="1200" dirty="0" smtClean="0"/>
            <a:t>über </a:t>
          </a:r>
          <a:endParaRPr lang="de-DE" sz="5000" kern="1200" dirty="0"/>
        </a:p>
      </dsp:txBody>
      <dsp:txXfrm>
        <a:off x="4322503" y="64320"/>
        <a:ext cx="1870593" cy="1171522"/>
      </dsp:txXfrm>
    </dsp:sp>
    <dsp:sp modelId="{DC251963-4A04-4F0C-85BF-C9282EC0147C}">
      <dsp:nvSpPr>
        <dsp:cNvPr id="0" name=""/>
        <dsp:cNvSpPr/>
      </dsp:nvSpPr>
      <dsp:spPr>
        <a:xfrm>
          <a:off x="3527484" y="650081"/>
          <a:ext cx="3460630" cy="3460630"/>
        </a:xfrm>
        <a:custGeom>
          <a:avLst/>
          <a:gdLst/>
          <a:ahLst/>
          <a:cxnLst/>
          <a:rect l="0" t="0" r="0" b="0"/>
          <a:pathLst>
            <a:path>
              <a:moveTo>
                <a:pt x="2996640" y="551158"/>
              </a:moveTo>
              <a:arcTo wR="1730315" hR="1730315" stAng="19022485" swAng="230041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864D24-87C6-4AA2-B24B-87E8325BF3F6}">
      <dsp:nvSpPr>
        <dsp:cNvPr id="0" name=""/>
        <dsp:cNvSpPr/>
      </dsp:nvSpPr>
      <dsp:spPr>
        <a:xfrm>
          <a:off x="5757623" y="2596416"/>
          <a:ext cx="1997347" cy="12982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0" kern="1200" dirty="0" smtClean="0"/>
            <a:t>durch</a:t>
          </a:r>
          <a:endParaRPr lang="de-DE" sz="5000" kern="1200" dirty="0"/>
        </a:p>
      </dsp:txBody>
      <dsp:txXfrm>
        <a:off x="5821000" y="2659793"/>
        <a:ext cx="1870593" cy="1171522"/>
      </dsp:txXfrm>
    </dsp:sp>
    <dsp:sp modelId="{A789F939-F286-4596-B1B6-DE94F8240A80}">
      <dsp:nvSpPr>
        <dsp:cNvPr id="0" name=""/>
        <dsp:cNvSpPr/>
      </dsp:nvSpPr>
      <dsp:spPr>
        <a:xfrm>
          <a:off x="3527484" y="650081"/>
          <a:ext cx="3460630" cy="3460630"/>
        </a:xfrm>
        <a:custGeom>
          <a:avLst/>
          <a:gdLst/>
          <a:ahLst/>
          <a:cxnLst/>
          <a:rect l="0" t="0" r="0" b="0"/>
          <a:pathLst>
            <a:path>
              <a:moveTo>
                <a:pt x="2260637" y="3377357"/>
              </a:moveTo>
              <a:arcTo wR="1730315" hR="1730315" stAng="4329135" swAng="214172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1E90A0-1CEF-4E16-8B43-EAD4A49A7943}">
      <dsp:nvSpPr>
        <dsp:cNvPr id="0" name=""/>
        <dsp:cNvSpPr/>
      </dsp:nvSpPr>
      <dsp:spPr>
        <a:xfrm>
          <a:off x="2760629" y="2596416"/>
          <a:ext cx="1997347" cy="12982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000" kern="1200" dirty="0" smtClean="0"/>
            <a:t>für</a:t>
          </a:r>
          <a:endParaRPr lang="de-DE" sz="5000" kern="1200" dirty="0"/>
        </a:p>
      </dsp:txBody>
      <dsp:txXfrm>
        <a:off x="2824006" y="2659793"/>
        <a:ext cx="1870593" cy="1171522"/>
      </dsp:txXfrm>
    </dsp:sp>
    <dsp:sp modelId="{1B5C557B-16AB-4F2B-9F98-C64E3F77E516}">
      <dsp:nvSpPr>
        <dsp:cNvPr id="0" name=""/>
        <dsp:cNvSpPr/>
      </dsp:nvSpPr>
      <dsp:spPr>
        <a:xfrm>
          <a:off x="3527484" y="650081"/>
          <a:ext cx="3460630" cy="3460630"/>
        </a:xfrm>
        <a:custGeom>
          <a:avLst/>
          <a:gdLst/>
          <a:ahLst/>
          <a:cxnLst/>
          <a:rect l="0" t="0" r="0" b="0"/>
          <a:pathLst>
            <a:path>
              <a:moveTo>
                <a:pt x="5618" y="1590991"/>
              </a:moveTo>
              <a:arcTo wR="1730315" hR="1730315" stAng="11077105" swAng="230041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D4B65-7AFE-493D-8EEB-0D88699ACB86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73B7B5-BC00-412E-B8A5-2A4C1EAA74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77813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23CE1C-9985-45D8-82F2-B7AB3828EF10}" type="datetimeFigureOut">
              <a:rPr lang="de-DE" smtClean="0"/>
              <a:t>26.03.2019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6B13D-7D9B-48CA-B0CD-8142760B6D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1955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6B13D-7D9B-48CA-B0CD-8142760B6DF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382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12733" y="6356349"/>
            <a:ext cx="3166533" cy="365125"/>
          </a:xfrm>
        </p:spPr>
        <p:txBody>
          <a:bodyPr/>
          <a:lstStyle/>
          <a:p>
            <a:r>
              <a:rPr lang="de-DE" smtClean="0"/>
              <a:t>PD Dr. Sven Sauter / Peter Hudelmaier-Mätzke Pädagogische Hochschule Ludwigsburg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151" y="5979780"/>
            <a:ext cx="863600" cy="75313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6270664"/>
            <a:ext cx="1157958" cy="38598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60936" y="5723468"/>
            <a:ext cx="1359914" cy="9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36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PD Dr. Sven Sauter / Peter Hudelmaier-Mätzke Pädagogische Hochschule Ludwigsburg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ED4D-2039-491C-8591-0F4DBE0BB3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9637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PD Dr. Sven Sauter / Peter Hudelmaier-Mätzke Pädagogische Hochschule Ludwigsburg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ED4D-2039-491C-8591-0F4DBE0BB3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1839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1151" y="5979780"/>
            <a:ext cx="863600" cy="753139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86199" y="6356350"/>
            <a:ext cx="4157351" cy="365125"/>
          </a:xfrm>
        </p:spPr>
        <p:txBody>
          <a:bodyPr/>
          <a:lstStyle>
            <a:lvl1pPr>
              <a:defRPr sz="1400" b="1"/>
            </a:lvl1pPr>
          </a:lstStyle>
          <a:p>
            <a:r>
              <a:rPr lang="de-DE" dirty="0" smtClean="0"/>
              <a:t>PD Dr. Sven Sauter / Peter Hudelmaier-Mätzke Pädagogische Hochschule Ludwigsburg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ED4D-2039-491C-8591-0F4DBE0BB3FD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30821" y="6304531"/>
            <a:ext cx="1157958" cy="38598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05282" y="5968336"/>
            <a:ext cx="1015567" cy="72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839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PD Dr. Sven Sauter / Peter Hudelmaier-Mätzke Pädagogische Hochschule Ludwigsburg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ED4D-2039-491C-8591-0F4DBE0BB3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2828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PD Dr. Sven Sauter / Peter Hudelmaier-Mätzke Pädagogische Hochschule Ludwigsburg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ED4D-2039-491C-8591-0F4DBE0BB3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5927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PD Dr. Sven Sauter / Peter Hudelmaier-Mätzke Pädagogische Hochschule Ludwigsburg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ED4D-2039-491C-8591-0F4DBE0BB3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56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PD Dr. Sven Sauter / Peter Hudelmaier-Mätzke Pädagogische Hochschule Ludwigsburg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ED4D-2039-491C-8591-0F4DBE0BB3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961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PD Dr. Sven Sauter / Peter Hudelmaier-Mätzke Pädagogische Hochschule Ludwigsburg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ED4D-2039-491C-8591-0F4DBE0BB3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5641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PD Dr. Sven Sauter / Peter Hudelmaier-Mätzke Pädagogische Hochschule Ludwigsburg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ED4D-2039-491C-8591-0F4DBE0BB3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653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PD Dr. Sven Sauter / Peter Hudelmaier-Mätzke Pädagogische Hochschule Ludwigsburg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ED4D-2039-491C-8591-0F4DBE0BB3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7041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PD Dr. Sven Sauter / Peter Hudelmaier-Mätzke Pädagogische Hochschule Ludwigsburg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EED4D-2039-491C-8591-0F4DBE0BB3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633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768979"/>
            <a:ext cx="9144000" cy="2068083"/>
          </a:xfrm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chemeClr val="accent5"/>
                </a:solidFill>
              </a:rPr>
              <a:t>Zehn Jahre </a:t>
            </a:r>
            <a:r>
              <a:rPr lang="de-DE" sz="4800" b="1" dirty="0" smtClean="0"/>
              <a:t/>
            </a:r>
            <a:br>
              <a:rPr lang="de-DE" sz="4800" b="1" dirty="0" smtClean="0"/>
            </a:br>
            <a:r>
              <a:rPr lang="de-DE" sz="4800" b="1" dirty="0" smtClean="0"/>
              <a:t>UN Behindertenrechtskonvention</a:t>
            </a:r>
            <a:endParaRPr lang="de-DE" sz="48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32545" y="4315624"/>
            <a:ext cx="9144000" cy="1230597"/>
          </a:xfrm>
        </p:spPr>
        <p:txBody>
          <a:bodyPr>
            <a:noAutofit/>
          </a:bodyPr>
          <a:lstStyle/>
          <a:p>
            <a:r>
              <a:rPr lang="de-DE" dirty="0" smtClean="0"/>
              <a:t>Fachforum Lehrer*innenbildung</a:t>
            </a:r>
          </a:p>
          <a:p>
            <a:r>
              <a:rPr lang="de-DE" dirty="0" smtClean="0"/>
              <a:t>LEHRER*INNENBILDUNG </a:t>
            </a:r>
            <a:r>
              <a:rPr lang="de-DE" dirty="0"/>
              <a:t>FÜR INKLUSION - ZWISCHEN AUFBRUCH UND</a:t>
            </a:r>
            <a:br>
              <a:rPr lang="de-DE" dirty="0"/>
            </a:br>
            <a:r>
              <a:rPr lang="de-DE" dirty="0" smtClean="0"/>
              <a:t>ERNÜCHTERUNG</a:t>
            </a:r>
            <a:endParaRPr lang="de-DE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61944" y="6356350"/>
            <a:ext cx="4811282" cy="365125"/>
          </a:xfrm>
        </p:spPr>
        <p:txBody>
          <a:bodyPr/>
          <a:lstStyle/>
          <a:p>
            <a:r>
              <a:rPr lang="de-DE" dirty="0" smtClean="0"/>
              <a:t> PD Dr. phil. Sven Sauter</a:t>
            </a:r>
          </a:p>
          <a:p>
            <a:r>
              <a:rPr lang="de-DE" dirty="0" smtClean="0"/>
              <a:t>Pädagogische Hochschule Ludwigsburg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258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Projektziele im MP „Inklusive Bildung &amp; Heterogenität“</a:t>
            </a:r>
            <a:endParaRPr lang="de-DE" b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886199" y="6356350"/>
            <a:ext cx="5133514" cy="365125"/>
          </a:xfrm>
        </p:spPr>
        <p:txBody>
          <a:bodyPr/>
          <a:lstStyle/>
          <a:p>
            <a:r>
              <a:rPr lang="de-DE" dirty="0"/>
              <a:t>PD Dr. phil. Sven Sauter // Pädagogische Hochschule Ludwigsburg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„Die Herausforderungen der inklusiven Bildung in der Lehrerbildung sollen mit vielfältigen disziplinspezifischen Perspektiven […] im Rahmen der PSE und dem Projekt ‚Lehrerbildung PLUS‘ in einem Diskurs zu einem Gesamtkonzept zur Inklusion in Lehre, Forschung und Weiterbildung führen.“ (Vorhabenbeschreibung , S. 18)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199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Auftrag erfüllt?</a:t>
            </a:r>
            <a:endParaRPr lang="de-DE" b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886199" y="6356350"/>
            <a:ext cx="5133514" cy="365125"/>
          </a:xfrm>
        </p:spPr>
        <p:txBody>
          <a:bodyPr/>
          <a:lstStyle/>
          <a:p>
            <a:r>
              <a:rPr lang="de-DE" dirty="0"/>
              <a:t>PD Dr. phil. Sven Sauter // Pädagogische Hochschule Ludwigsburg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54492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llipse 5"/>
          <p:cNvSpPr/>
          <p:nvPr/>
        </p:nvSpPr>
        <p:spPr>
          <a:xfrm>
            <a:off x="3142695" y="2254928"/>
            <a:ext cx="949911" cy="514905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ja</a:t>
            </a:r>
            <a:endParaRPr lang="de-DE" dirty="0"/>
          </a:p>
        </p:txBody>
      </p:sp>
      <p:sp>
        <p:nvSpPr>
          <p:cNvPr id="7" name="Ellipse 6"/>
          <p:cNvSpPr/>
          <p:nvPr/>
        </p:nvSpPr>
        <p:spPr>
          <a:xfrm>
            <a:off x="8664606" y="3062796"/>
            <a:ext cx="1784411" cy="67470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/>
              <a:t>t</a:t>
            </a:r>
            <a:r>
              <a:rPr lang="de-DE" sz="1200" b="1" dirty="0" smtClean="0"/>
              <a:t>eilweise, noch nicht systematisch</a:t>
            </a:r>
            <a:endParaRPr lang="de-DE" sz="1200" b="1" dirty="0"/>
          </a:p>
        </p:txBody>
      </p:sp>
      <p:sp>
        <p:nvSpPr>
          <p:cNvPr id="8" name="Ellipse 7"/>
          <p:cNvSpPr/>
          <p:nvPr/>
        </p:nvSpPr>
        <p:spPr>
          <a:xfrm>
            <a:off x="7554897" y="5310742"/>
            <a:ext cx="1855433" cy="8662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 smtClean="0"/>
              <a:t>antragsrelevant, aber derzeit noch in weiter Ferne </a:t>
            </a:r>
            <a:endParaRPr lang="de-DE" sz="1100" b="1" dirty="0"/>
          </a:p>
        </p:txBody>
      </p:sp>
    </p:spTree>
    <p:extLst>
      <p:ext uri="{BB962C8B-B14F-4D97-AF65-F5344CB8AC3E}">
        <p14:creationId xmlns:p14="http://schemas.microsoft.com/office/powerpoint/2010/main" val="95360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Definition von Inklusion benötigen Vielfalt</a:t>
            </a:r>
            <a:endParaRPr lang="de-DE" b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886199" y="6356350"/>
            <a:ext cx="5133514" cy="365125"/>
          </a:xfrm>
        </p:spPr>
        <p:txBody>
          <a:bodyPr/>
          <a:lstStyle/>
          <a:p>
            <a:r>
              <a:rPr lang="de-DE" dirty="0"/>
              <a:t>PD Dr. phil. Sven Sauter // Pädagogische Hochschule Ludwigsburg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 smtClean="0"/>
              <a:t>Kein Konsens in der deutschsprachigen Bildungsforschung bezüglich schulischer Inklusion</a:t>
            </a:r>
          </a:p>
          <a:p>
            <a:pPr marL="0" indent="0">
              <a:buNone/>
            </a:pPr>
            <a:r>
              <a:rPr lang="de-DE" sz="2400" dirty="0" smtClean="0"/>
              <a:t>Vier unterschiedliche, nicht grundsätzlich widerspruchsfreie, Definitionen prägen den wissenschaftlichen Diskurs</a:t>
            </a:r>
          </a:p>
          <a:p>
            <a:r>
              <a:rPr lang="de-DE" sz="2400" dirty="0" smtClean="0"/>
              <a:t>Verständnis 1: </a:t>
            </a:r>
            <a:r>
              <a:rPr lang="de-DE" sz="2400" b="1" dirty="0" smtClean="0"/>
              <a:t>Realisierung des Rechtsanspruches für Schüler*innen mit diagnostizierter Behinderung</a:t>
            </a:r>
          </a:p>
          <a:p>
            <a:r>
              <a:rPr lang="de-DE" sz="2400" dirty="0" smtClean="0"/>
              <a:t>Verständnis 2: </a:t>
            </a:r>
            <a:r>
              <a:rPr lang="de-DE" sz="2400" b="1" dirty="0"/>
              <a:t>bestmögliche Leistungsförderung einzelner Schülergruppen</a:t>
            </a:r>
            <a:endParaRPr lang="de-DE" sz="2400" dirty="0" smtClean="0"/>
          </a:p>
          <a:p>
            <a:r>
              <a:rPr lang="de-DE" sz="2400" dirty="0" smtClean="0"/>
              <a:t>Verständnis 3: </a:t>
            </a:r>
            <a:r>
              <a:rPr lang="de-DE" sz="2400" b="1" dirty="0" smtClean="0"/>
              <a:t>Teilhabe</a:t>
            </a:r>
            <a:r>
              <a:rPr lang="de-DE" sz="2400" b="1" dirty="0"/>
              <a:t>, Anerkennung &amp; Wohlbefinden aller Schüler*innen</a:t>
            </a:r>
          </a:p>
          <a:p>
            <a:r>
              <a:rPr lang="de-DE" sz="2400" dirty="0" smtClean="0"/>
              <a:t>Verständnis 4: </a:t>
            </a:r>
            <a:r>
              <a:rPr lang="de-DE" sz="2400" dirty="0"/>
              <a:t>: </a:t>
            </a:r>
            <a:r>
              <a:rPr lang="de-DE" sz="2400" b="1" dirty="0"/>
              <a:t>Überwindung von sozial konstruierten Differenzlinien</a:t>
            </a:r>
            <a:endParaRPr lang="de-DE" sz="2400" dirty="0" smtClean="0"/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62127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Bezugspunkt: zielführenden &amp; verständigungsorientierten Diskurs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686554"/>
          </a:xfrm>
        </p:spPr>
        <p:txBody>
          <a:bodyPr/>
          <a:lstStyle/>
          <a:p>
            <a:pPr marL="0" indent="0">
              <a:buNone/>
            </a:pPr>
            <a:r>
              <a:rPr lang="de-DE" i="1" dirty="0" smtClean="0"/>
              <a:t>Empirisch </a:t>
            </a:r>
            <a:r>
              <a:rPr lang="de-DE" dirty="0" smtClean="0"/>
              <a:t>statt theoretisch begründet</a:t>
            </a:r>
          </a:p>
          <a:p>
            <a:r>
              <a:rPr lang="de-DE" dirty="0" smtClean="0"/>
              <a:t>Gemeinsamer Kern: </a:t>
            </a:r>
          </a:p>
          <a:p>
            <a:pPr marL="457200" lvl="1" indent="0">
              <a:buNone/>
            </a:pPr>
            <a:r>
              <a:rPr lang="de-DE" b="1" dirty="0" smtClean="0"/>
              <a:t>Überwindung von Diskriminierung </a:t>
            </a:r>
            <a:r>
              <a:rPr lang="de-DE" dirty="0" smtClean="0"/>
              <a:t>aufgrund von sozial konstruierten Differenzlinien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287683" y="6372629"/>
            <a:ext cx="5789816" cy="409575"/>
          </a:xfrm>
        </p:spPr>
        <p:txBody>
          <a:bodyPr/>
          <a:lstStyle/>
          <a:p>
            <a:r>
              <a:rPr lang="de-DE" dirty="0"/>
              <a:t>PD Dr. phil. Sven Sauter // Pädagogische Hochschule Ludwigsburg</a:t>
            </a:r>
          </a:p>
        </p:txBody>
      </p:sp>
    </p:spTree>
    <p:extLst>
      <p:ext uri="{BB962C8B-B14F-4D97-AF65-F5344CB8AC3E}">
        <p14:creationId xmlns:p14="http://schemas.microsoft.com/office/powerpoint/2010/main" val="357902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000" b="1" dirty="0" smtClean="0"/>
              <a:t>Michael Grosche/Anne Piezunka/Tina Schaffus</a:t>
            </a:r>
            <a:r>
              <a:rPr lang="de-DE" sz="2000" b="1" dirty="0"/>
              <a:t> </a:t>
            </a:r>
            <a:r>
              <a:rPr lang="de-DE" sz="2000" b="1" dirty="0" smtClean="0"/>
              <a:t>(2017): Vier Definitionen von schulischer Inklusion und ihr konsensueller Kern. Ergebnisse von Experteninterviews mit Inklusionsforschenden. In: Unterrichtswissenschaft. Zeitschrift für Lernforschung, 43. Jg. H 4. 207-222.</a:t>
            </a:r>
            <a:endParaRPr lang="de-DE" sz="2000" b="1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4" r="-945" b="-1"/>
          <a:stretch/>
        </p:blipFill>
        <p:spPr>
          <a:xfrm>
            <a:off x="2537151" y="1902372"/>
            <a:ext cx="7184918" cy="4129828"/>
          </a:xfrm>
          <a:effectLst>
            <a:softEdge rad="12700"/>
          </a:effec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287683" y="6372629"/>
            <a:ext cx="5789816" cy="409575"/>
          </a:xfrm>
        </p:spPr>
        <p:txBody>
          <a:bodyPr/>
          <a:lstStyle/>
          <a:p>
            <a:r>
              <a:rPr lang="de-DE" dirty="0"/>
              <a:t>PD Dr. phil. Sven Sauter // Pädagogische Hochschule Ludwigsburg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519387" y="6032200"/>
            <a:ext cx="2982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Aus: Grosche/Piezunka/Schaffus 2017, 217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81672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000" b="1" dirty="0" smtClean="0"/>
              <a:t>Michael Grosche/Anne Piezunka/Tina Schaffus</a:t>
            </a:r>
            <a:r>
              <a:rPr lang="de-DE" sz="2000" b="1" dirty="0"/>
              <a:t> </a:t>
            </a:r>
            <a:r>
              <a:rPr lang="de-DE" sz="2000" b="1" dirty="0" smtClean="0"/>
              <a:t>(2017): Vier Definitionen von schulischer Inklusion und ihr konsensueller Kern. Ergebnisse von Experteninterviews mit Inklusionsforschenden. In: Unterrichtswissenschaft. Zeitschrift für Lernforschung, 43. Jg. H 4. 207-222.</a:t>
            </a:r>
            <a:endParaRPr lang="de-DE" sz="2000" b="1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4" r="-945" b="-1"/>
          <a:stretch/>
        </p:blipFill>
        <p:spPr>
          <a:xfrm>
            <a:off x="2537151" y="1902372"/>
            <a:ext cx="7184918" cy="4129828"/>
          </a:xfrm>
          <a:effectLst>
            <a:softEdge rad="12700"/>
          </a:effec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287683" y="6372629"/>
            <a:ext cx="5789816" cy="409575"/>
          </a:xfrm>
        </p:spPr>
        <p:txBody>
          <a:bodyPr/>
          <a:lstStyle/>
          <a:p>
            <a:r>
              <a:rPr lang="de-DE" dirty="0"/>
              <a:t>PD Dr. phil. Sven Sauter // Pädagogische Hochschule Ludwigsburg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519387" y="6032200"/>
            <a:ext cx="2982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Aus: Grosche/Piezunka/Schaffus 2017, 217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50220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Sonderpädagogisierung der Inklusion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1413" y="1825625"/>
            <a:ext cx="10902387" cy="4054314"/>
          </a:xfrm>
        </p:spPr>
        <p:txBody>
          <a:bodyPr/>
          <a:lstStyle/>
          <a:p>
            <a:r>
              <a:rPr lang="de-DE" dirty="0" smtClean="0"/>
              <a:t>These von Julia Biermann (2019): Sonderpädagogisierung der Inklusion</a:t>
            </a:r>
          </a:p>
          <a:p>
            <a:pPr marL="0" indent="0">
              <a:buNone/>
            </a:pPr>
            <a:r>
              <a:rPr lang="de-DE" dirty="0" smtClean="0"/>
              <a:t>In: Aus Politik und Zeitgeschichte, H. 6-7, S. 19-23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Im Fokus: 	</a:t>
            </a:r>
            <a:r>
              <a:rPr lang="de-DE" b="1" dirty="0" smtClean="0"/>
              <a:t>Nigeria</a:t>
            </a:r>
          </a:p>
          <a:p>
            <a:pPr marL="0" indent="0">
              <a:buNone/>
            </a:pPr>
            <a:r>
              <a:rPr lang="de-DE" b="1" dirty="0"/>
              <a:t>	</a:t>
            </a:r>
            <a:r>
              <a:rPr lang="de-DE" b="1" dirty="0" smtClean="0"/>
              <a:t>	niedrige sonderpädagogische Kapazität </a:t>
            </a:r>
          </a:p>
          <a:p>
            <a:pPr marL="0" indent="0">
              <a:buNone/>
            </a:pPr>
            <a:endParaRPr lang="de-DE" b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de-DE" b="1" dirty="0"/>
              <a:t>	</a:t>
            </a:r>
            <a:r>
              <a:rPr lang="de-DE" b="1" dirty="0" smtClean="0"/>
              <a:t>	Deutschland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b="1" dirty="0"/>
              <a:t>	</a:t>
            </a:r>
            <a:r>
              <a:rPr lang="de-DE" b="1" dirty="0" smtClean="0"/>
              <a:t>	hohe </a:t>
            </a:r>
            <a:r>
              <a:rPr lang="de-DE" b="1" dirty="0"/>
              <a:t>sonderpädagogische Kapazität </a:t>
            </a:r>
          </a:p>
          <a:p>
            <a:pPr marL="0" indent="0">
              <a:spcBef>
                <a:spcPts val="600"/>
              </a:spcBef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886199" y="6356350"/>
            <a:ext cx="5130479" cy="365125"/>
          </a:xfrm>
        </p:spPr>
        <p:txBody>
          <a:bodyPr/>
          <a:lstStyle/>
          <a:p>
            <a:r>
              <a:rPr lang="de-DE" dirty="0" smtClean="0"/>
              <a:t>PD Dr. phil.  Sven Sauter / / Pädagogische Hochschule Ludwigsburg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205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Pädagogik als Menschenrechtsprofession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Silvia Staub-</a:t>
            </a:r>
            <a:r>
              <a:rPr lang="de-DE" dirty="0" err="1" smtClean="0"/>
              <a:t>Bernasconi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886199" y="6356350"/>
            <a:ext cx="5223077" cy="365125"/>
          </a:xfrm>
        </p:spPr>
        <p:txBody>
          <a:bodyPr/>
          <a:lstStyle/>
          <a:p>
            <a:r>
              <a:rPr lang="de-DE" dirty="0" smtClean="0"/>
              <a:t>PD Dr. phil.  Sven Sauter / / Pädagogische Hochschule Ludwigsburg</a:t>
            </a:r>
            <a:endParaRPr lang="de-DE" dirty="0"/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103404769"/>
              </p:ext>
            </p:extLst>
          </p:nvPr>
        </p:nvGraphicFramePr>
        <p:xfrm>
          <a:off x="2008850" y="1990846"/>
          <a:ext cx="7181448" cy="4297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971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Drei Dimensionen der Menschenrechtsbildung</a:t>
            </a:r>
            <a:endParaRPr lang="de-DE" b="1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94729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886198" y="6356350"/>
            <a:ext cx="5196841" cy="365125"/>
          </a:xfrm>
        </p:spPr>
        <p:txBody>
          <a:bodyPr/>
          <a:lstStyle/>
          <a:p>
            <a:r>
              <a:rPr lang="de-DE" dirty="0" smtClean="0"/>
              <a:t>PD Dr. phil</a:t>
            </a:r>
            <a:r>
              <a:rPr lang="de-DE" dirty="0"/>
              <a:t>.</a:t>
            </a:r>
            <a:r>
              <a:rPr lang="de-DE" dirty="0" smtClean="0"/>
              <a:t> Sven Sauter // Pädagogische Hochschule Ludwigsburg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5023412" y="3715473"/>
            <a:ext cx="2141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chemeClr val="accent5">
                    <a:lumMod val="50000"/>
                  </a:schemeClr>
                </a:solidFill>
              </a:rPr>
              <a:t>Menschenrechte</a:t>
            </a:r>
            <a:endParaRPr lang="de-DE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32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Fragen zur Diskussion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 smtClean="0"/>
              <a:t>Was sind Bausteine dazu?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Wo liegen die Probleme?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Wie ließe sich konstruktiv damit umgehen?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886199" y="6356350"/>
            <a:ext cx="5135881" cy="365125"/>
          </a:xfrm>
        </p:spPr>
        <p:txBody>
          <a:bodyPr/>
          <a:lstStyle/>
          <a:p>
            <a:r>
              <a:rPr lang="de-DE" dirty="0" smtClean="0"/>
              <a:t>PD Dr. phil. Sven Sauter / / Pädagogische Hochschule Ludwigsburg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199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Herzlich Willkommen!</a:t>
            </a:r>
            <a:endParaRPr lang="de-DE" b="1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247402" y="6356350"/>
            <a:ext cx="5366759" cy="365125"/>
          </a:xfrm>
        </p:spPr>
        <p:txBody>
          <a:bodyPr/>
          <a:lstStyle/>
          <a:p>
            <a:r>
              <a:rPr lang="de-DE" dirty="0"/>
              <a:t>PD Dr. phil. </a:t>
            </a:r>
            <a:r>
              <a:rPr lang="de-DE" dirty="0" smtClean="0"/>
              <a:t>Sven Sauter // Pädagogische Hochschule Ludwigsburg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448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Literatur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645920"/>
            <a:ext cx="10515600" cy="45310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1400" dirty="0"/>
              <a:t>Bahr, M., Reichmann, B. &amp; </a:t>
            </a:r>
            <a:r>
              <a:rPr lang="de-DE" sz="1400" dirty="0" err="1" smtClean="0"/>
              <a:t>Schowalter</a:t>
            </a:r>
            <a:r>
              <a:rPr lang="de-DE" sz="1400" dirty="0" smtClean="0"/>
              <a:t>, </a:t>
            </a:r>
            <a:r>
              <a:rPr lang="de-DE" sz="1400" dirty="0" err="1"/>
              <a:t>Ch</a:t>
            </a:r>
            <a:r>
              <a:rPr lang="de-DE" sz="1400" dirty="0"/>
              <a:t>. (</a:t>
            </a:r>
            <a:r>
              <a:rPr lang="de-DE" sz="1400" dirty="0" err="1"/>
              <a:t>Hg</a:t>
            </a:r>
            <a:r>
              <a:rPr lang="de-DE" sz="1400" dirty="0"/>
              <a:t>.) (2018). </a:t>
            </a:r>
            <a:r>
              <a:rPr lang="de-DE" sz="1400" i="1" dirty="0"/>
              <a:t>Menschenrechtsbildung. Handreichung für Schule und Unterricht</a:t>
            </a:r>
            <a:r>
              <a:rPr lang="de-DE" sz="1400" dirty="0"/>
              <a:t>. Ostfildern: Grünewald.</a:t>
            </a:r>
          </a:p>
          <a:p>
            <a:pPr marL="0" indent="0">
              <a:buNone/>
            </a:pPr>
            <a:r>
              <a:rPr lang="de-DE" sz="1400" dirty="0" smtClean="0"/>
              <a:t>Beck</a:t>
            </a:r>
            <a:r>
              <a:rPr lang="de-DE" sz="1400" dirty="0"/>
              <a:t>, I. &amp; Degenhardt, S. (2010). Inklusion. Hinweise zur Verortung des Begriffs im Rahmen der internationalen politischen und sozialwissenschaftlichen Debatte um Menschenrechte, Bildungschancen und soziale Ungleichheit. In J. </a:t>
            </a:r>
            <a:r>
              <a:rPr lang="de-DE" sz="1400" dirty="0" err="1"/>
              <a:t>Schwohl</a:t>
            </a:r>
            <a:r>
              <a:rPr lang="de-DE" sz="1400" dirty="0"/>
              <a:t> &amp; T. Sturm (Hrsg.), </a:t>
            </a:r>
            <a:r>
              <a:rPr lang="de-DE" sz="1400" i="1" dirty="0"/>
              <a:t>Inklusion als Herausforderung schulischer Entwicklung. Widersprüche und Perspektiven eines erziehungswissenschaftlichen Diskurses</a:t>
            </a:r>
            <a:r>
              <a:rPr lang="de-DE" sz="1400" dirty="0"/>
              <a:t> (S. 55-82). Bielefeld: transcript. </a:t>
            </a:r>
            <a:endParaRPr lang="de-DE" sz="1400" dirty="0" smtClean="0"/>
          </a:p>
          <a:p>
            <a:pPr marL="0" indent="0">
              <a:buNone/>
            </a:pPr>
            <a:r>
              <a:rPr lang="de-DE" sz="1400" dirty="0" smtClean="0"/>
              <a:t>Biermann, J. (2019). </a:t>
            </a:r>
            <a:r>
              <a:rPr lang="de-DE" sz="1400" i="1" dirty="0" smtClean="0"/>
              <a:t>Sonderpädagogisierung der Inklusion</a:t>
            </a:r>
            <a:r>
              <a:rPr lang="de-DE" sz="1400" dirty="0" smtClean="0"/>
              <a:t>. In: </a:t>
            </a:r>
            <a:r>
              <a:rPr lang="de-DE" sz="1400" dirty="0" err="1" smtClean="0"/>
              <a:t>APuZ</a:t>
            </a:r>
            <a:r>
              <a:rPr lang="de-DE" sz="1400" dirty="0" smtClean="0"/>
              <a:t> 6-7, S 19-23</a:t>
            </a:r>
            <a:endParaRPr lang="de-DE" sz="1400" dirty="0"/>
          </a:p>
          <a:p>
            <a:pPr marL="0" indent="0">
              <a:buNone/>
            </a:pPr>
            <a:r>
              <a:rPr lang="de-DE" sz="1400" dirty="0"/>
              <a:t>Dietrich, F. &amp; Heinrich, M. (2014). Kann man Inklusion steuern? Perspektiven einer rekonstruktiven </a:t>
            </a:r>
            <a:r>
              <a:rPr lang="de-DE" sz="1400" dirty="0" err="1"/>
              <a:t>Governanceforschung</a:t>
            </a:r>
            <a:r>
              <a:rPr lang="de-DE" sz="1400" dirty="0"/>
              <a:t>. In M. Lichtblau, D. </a:t>
            </a:r>
            <a:r>
              <a:rPr lang="de-DE" sz="1400" dirty="0" err="1"/>
              <a:t>Blömer</a:t>
            </a:r>
            <a:r>
              <a:rPr lang="de-DE" sz="1400" dirty="0"/>
              <a:t>, A.-K. Jüttner, K. Koch, M. Krüger &amp; R. Werning (Hrsg.), </a:t>
            </a:r>
            <a:r>
              <a:rPr lang="de-DE" sz="1400" i="1" dirty="0"/>
              <a:t>Forschung zu inklusiver Bildung. Gemeinsam anders lehren und lernen</a:t>
            </a:r>
            <a:r>
              <a:rPr lang="de-DE" sz="1400" dirty="0"/>
              <a:t>. Bad Heilbrunn: Klinkhardt</a:t>
            </a:r>
            <a:r>
              <a:rPr lang="de-DE" sz="1400" dirty="0" smtClean="0"/>
              <a:t>.</a:t>
            </a:r>
            <a:r>
              <a:rPr lang="de-DE" sz="1400" dirty="0"/>
              <a:t> </a:t>
            </a:r>
            <a:endParaRPr lang="de-DE" sz="1400" dirty="0" smtClean="0"/>
          </a:p>
          <a:p>
            <a:pPr marL="0" indent="0">
              <a:buNone/>
            </a:pPr>
            <a:r>
              <a:rPr lang="de-DE" sz="1400" dirty="0" err="1" smtClean="0"/>
              <a:t>Eberlei</a:t>
            </a:r>
            <a:r>
              <a:rPr lang="de-DE" sz="1400" dirty="0"/>
              <a:t>, W., Neuhoff, K, &amp; </a:t>
            </a:r>
            <a:r>
              <a:rPr lang="de-DE" sz="1400" dirty="0" err="1" smtClean="0"/>
              <a:t>Riekenbrauck</a:t>
            </a:r>
            <a:r>
              <a:rPr lang="de-DE" sz="1400" dirty="0"/>
              <a:t>, K. (2018). </a:t>
            </a:r>
            <a:r>
              <a:rPr lang="de-DE" sz="1400" i="1" dirty="0"/>
              <a:t>Menschenrechte – Kompass für die Soziale Arbeit</a:t>
            </a:r>
            <a:r>
              <a:rPr lang="de-DE" sz="1400" dirty="0"/>
              <a:t>. Stuttgart: </a:t>
            </a:r>
            <a:r>
              <a:rPr lang="de-DE" sz="1400" dirty="0" smtClean="0"/>
              <a:t>Kohlhammer</a:t>
            </a:r>
          </a:p>
          <a:p>
            <a:pPr marL="0" indent="0">
              <a:buNone/>
            </a:pPr>
            <a:r>
              <a:rPr lang="de-DE" sz="1400" dirty="0" smtClean="0"/>
              <a:t>Grosche, M. , </a:t>
            </a:r>
            <a:r>
              <a:rPr lang="de-DE" sz="1400" dirty="0" err="1" smtClean="0"/>
              <a:t>Piezunka</a:t>
            </a:r>
            <a:r>
              <a:rPr lang="de-DE" sz="1400" dirty="0" smtClean="0"/>
              <a:t>, A. &amp; </a:t>
            </a:r>
            <a:r>
              <a:rPr lang="de-DE" sz="1400" dirty="0" err="1" smtClean="0"/>
              <a:t>Schaffus</a:t>
            </a:r>
            <a:r>
              <a:rPr lang="de-DE" sz="1400" dirty="0" smtClean="0"/>
              <a:t>, T. . </a:t>
            </a:r>
            <a:r>
              <a:rPr lang="de-DE" sz="1400" dirty="0"/>
              <a:t>(2017</a:t>
            </a:r>
            <a:r>
              <a:rPr lang="de-DE" sz="1400" dirty="0" smtClean="0"/>
              <a:t>). </a:t>
            </a:r>
            <a:r>
              <a:rPr lang="de-DE" sz="1400" i="1" dirty="0"/>
              <a:t>Vier Definitionen von schulischer Inklusion und ihr </a:t>
            </a:r>
            <a:r>
              <a:rPr lang="de-DE" sz="1400" i="1" dirty="0" err="1"/>
              <a:t>konsensueller</a:t>
            </a:r>
            <a:r>
              <a:rPr lang="de-DE" sz="1400" i="1" dirty="0"/>
              <a:t> Kern. Ergebnisse von Experteninterviews mit Inklusionsforschenden</a:t>
            </a:r>
            <a:r>
              <a:rPr lang="de-DE" sz="1400" dirty="0"/>
              <a:t>. In: Unterrichtswissenschaft. Zeitschrift für Lernforschung, 43. Jg. H 4. 207-222</a:t>
            </a:r>
            <a:r>
              <a:rPr lang="de-DE" sz="1400" dirty="0" smtClean="0"/>
              <a:t>.</a:t>
            </a:r>
            <a:r>
              <a:rPr lang="de-DE" sz="1400" dirty="0"/>
              <a:t> </a:t>
            </a:r>
            <a:endParaRPr lang="de-DE" sz="1400" dirty="0" smtClean="0"/>
          </a:p>
          <a:p>
            <a:pPr marL="0" indent="0">
              <a:buNone/>
            </a:pPr>
            <a:r>
              <a:rPr lang="de-DE" sz="1400" dirty="0" smtClean="0"/>
              <a:t>Kunze</a:t>
            </a:r>
            <a:r>
              <a:rPr lang="de-DE" sz="1400" dirty="0"/>
              <a:t>, A. B. &amp; Sauter, S. (2019). Educational Governance im Kontext von Heterogenität und Inklusion. Eine mehrperspektivische Betrachtung. In R. Langer &amp; </a:t>
            </a:r>
            <a:r>
              <a:rPr lang="de-DE" sz="1400" dirty="0" err="1"/>
              <a:t>Th</a:t>
            </a:r>
            <a:r>
              <a:rPr lang="de-DE" sz="1400" dirty="0"/>
              <a:t>. </a:t>
            </a:r>
            <a:r>
              <a:rPr lang="de-DE" sz="1400" dirty="0" err="1"/>
              <a:t>Brüsemeister</a:t>
            </a:r>
            <a:r>
              <a:rPr lang="de-DE" sz="1400" dirty="0"/>
              <a:t> (Hrsg.), </a:t>
            </a:r>
            <a:r>
              <a:rPr lang="de-DE" sz="1400" i="1" dirty="0"/>
              <a:t>Handbuch Educational Governance Theorien</a:t>
            </a:r>
            <a:r>
              <a:rPr lang="de-DE" sz="1400" dirty="0"/>
              <a:t>. Wiesbaden: Springer VS</a:t>
            </a:r>
            <a:r>
              <a:rPr lang="de-DE" sz="1400" dirty="0" smtClean="0"/>
              <a:t>.</a:t>
            </a:r>
          </a:p>
          <a:p>
            <a:pPr marL="0" indent="0">
              <a:buNone/>
            </a:pPr>
            <a:r>
              <a:rPr lang="de-DE" sz="1400" dirty="0" smtClean="0"/>
              <a:t>Neuhoff, K. (2015). Bildung als Menschenrecht. Systematische Anfragen an die Umsetzung in Deutschland. Bielefeld: Bertelsmann.</a:t>
            </a:r>
            <a:endParaRPr lang="de-DE" sz="1400" dirty="0"/>
          </a:p>
          <a:p>
            <a:pPr marL="0" indent="0">
              <a:buNone/>
            </a:pPr>
            <a:r>
              <a:rPr lang="de-DE" sz="1400" dirty="0" err="1" smtClean="0"/>
              <a:t>Pabst</a:t>
            </a:r>
            <a:r>
              <a:rPr lang="de-DE" sz="1400" dirty="0"/>
              <a:t>, A: Reaktionen auf Inklusion – Die Aktivitäten der Kultusministerkonferenz. </a:t>
            </a:r>
            <a:r>
              <a:rPr lang="de-DE" sz="1400" dirty="0" smtClean="0"/>
              <a:t>In: </a:t>
            </a:r>
            <a:r>
              <a:rPr lang="de-DE" sz="1400" dirty="0" err="1" smtClean="0"/>
              <a:t>Erdsiek</a:t>
            </a:r>
            <a:r>
              <a:rPr lang="de-DE" sz="1400" dirty="0" smtClean="0"/>
              <a:t>-Rave</a:t>
            </a:r>
            <a:r>
              <a:rPr lang="de-DE" sz="1400" dirty="0"/>
              <a:t>, U. &amp; John-Ohnsorg, M. (Hrsg.). (2014). </a:t>
            </a:r>
            <a:r>
              <a:rPr lang="de-DE" sz="1400" i="1" dirty="0"/>
              <a:t>Lehrerbildung im Spannungsfeld von Schulreformen und Inklusion</a:t>
            </a:r>
            <a:r>
              <a:rPr lang="de-DE" sz="1400" dirty="0"/>
              <a:t>. Berlin: Friedrich-Ebert-Stiftung. (Schriftenreihe des Netzwerk Bildung</a:t>
            </a:r>
            <a:r>
              <a:rPr lang="de-DE" sz="1400" dirty="0" smtClean="0"/>
              <a:t>)</a:t>
            </a:r>
            <a:endParaRPr lang="de-DE" sz="1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023360" y="6356350"/>
            <a:ext cx="5527039" cy="365125"/>
          </a:xfrm>
        </p:spPr>
        <p:txBody>
          <a:bodyPr/>
          <a:lstStyle/>
          <a:p>
            <a:r>
              <a:rPr lang="de-DE" dirty="0" smtClean="0"/>
              <a:t>PD Dr. phil. Sven Sauter / /Pädagogische Hochschule Ludwigsburg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391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Aufbau des Vortrags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de-DE" dirty="0" smtClean="0"/>
              <a:t>Inklusion im Bildungsprozess</a:t>
            </a:r>
          </a:p>
          <a:p>
            <a:pPr marL="514350" indent="-514350">
              <a:buFont typeface="+mj-lt"/>
              <a:buAutoNum type="arabicParenR"/>
            </a:pPr>
            <a:r>
              <a:rPr lang="de-DE" dirty="0" smtClean="0"/>
              <a:t>Befunde aus dem Verbundprojekt Lehrerbildung PLUS</a:t>
            </a:r>
          </a:p>
          <a:p>
            <a:pPr marL="514350" indent="-514350">
              <a:buFont typeface="+mj-lt"/>
              <a:buAutoNum type="arabicParenR"/>
            </a:pPr>
            <a:r>
              <a:rPr lang="de-DE" dirty="0" smtClean="0"/>
              <a:t>Pädagogik als Menschenrechtsprofession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886199" y="6356350"/>
            <a:ext cx="5085081" cy="365125"/>
          </a:xfrm>
        </p:spPr>
        <p:txBody>
          <a:bodyPr/>
          <a:lstStyle/>
          <a:p>
            <a:r>
              <a:rPr lang="de-DE" dirty="0" smtClean="0"/>
              <a:t>PD Dr. phil. Sven Sauter / / Pädagogische Hochschule Ludwigsburg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929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1901" y="341975"/>
            <a:ext cx="10515600" cy="1325563"/>
          </a:xfrm>
        </p:spPr>
        <p:txBody>
          <a:bodyPr/>
          <a:lstStyle/>
          <a:p>
            <a:r>
              <a:rPr lang="de-DE" b="1" dirty="0" smtClean="0"/>
              <a:t>Doppelstruktur von Inklusion</a:t>
            </a:r>
            <a:endParaRPr lang="de-DE" b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886199" y="6356350"/>
            <a:ext cx="5133514" cy="365125"/>
          </a:xfrm>
        </p:spPr>
        <p:txBody>
          <a:bodyPr/>
          <a:lstStyle/>
          <a:p>
            <a:r>
              <a:rPr lang="de-DE" dirty="0"/>
              <a:t>PD Dr. phil. Sven Sauter // Pädagogische Hochschule Ludwigsburg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6522486"/>
              </p:ext>
            </p:extLst>
          </p:nvPr>
        </p:nvGraphicFramePr>
        <p:xfrm>
          <a:off x="1122743" y="1597305"/>
          <a:ext cx="10161609" cy="4197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6435524" y="5729468"/>
            <a:ext cx="3877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Iris Beck </a:t>
            </a:r>
            <a:r>
              <a:rPr lang="de-DE" sz="1400" dirty="0"/>
              <a:t>&amp; </a:t>
            </a:r>
            <a:r>
              <a:rPr lang="de-DE" sz="1400" dirty="0" smtClean="0"/>
              <a:t>Sven Degenhardt </a:t>
            </a:r>
            <a:r>
              <a:rPr lang="de-DE" sz="1400" dirty="0"/>
              <a:t>(2010</a:t>
            </a:r>
            <a:r>
              <a:rPr lang="de-DE" sz="1400" dirty="0" smtClean="0"/>
              <a:t>)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80547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Schule der Vielfalt</a:t>
            </a:r>
            <a:endParaRPr lang="de-DE" b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728720" y="6356350"/>
            <a:ext cx="5323839" cy="365125"/>
          </a:xfrm>
        </p:spPr>
        <p:txBody>
          <a:bodyPr/>
          <a:lstStyle/>
          <a:p>
            <a:r>
              <a:rPr lang="de-DE" dirty="0" smtClean="0"/>
              <a:t>PD Dr. phil.  Sven Sauter / / Pädagogische Hochschule Ludwigsburg</a:t>
            </a:r>
            <a:endParaRPr lang="de-DE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67" y="2441333"/>
            <a:ext cx="3226841" cy="158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C:\Users\Sauter\Pictures\HR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394" y="2787648"/>
            <a:ext cx="3284537" cy="6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1828800" y="4537276"/>
            <a:ext cx="7309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Gemeinsame Empfehlung aus dem Jahr 2015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85460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Educational Governance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Akteurskonstellation</a:t>
            </a:r>
          </a:p>
          <a:p>
            <a:r>
              <a:rPr lang="de-DE" dirty="0" smtClean="0"/>
              <a:t>Handlungskoordination</a:t>
            </a:r>
          </a:p>
          <a:p>
            <a:r>
              <a:rPr lang="de-DE" dirty="0" smtClean="0"/>
              <a:t>Mehrebenensystem</a:t>
            </a:r>
          </a:p>
          <a:p>
            <a:pPr marL="0" indent="0">
              <a:buNone/>
            </a:pPr>
            <a:r>
              <a:rPr lang="de-DE" dirty="0" smtClean="0"/>
              <a:t>…als Untersuchungsperspektiven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886199" y="6356350"/>
            <a:ext cx="5054601" cy="365125"/>
          </a:xfrm>
        </p:spPr>
        <p:txBody>
          <a:bodyPr/>
          <a:lstStyle/>
          <a:p>
            <a:r>
              <a:rPr lang="de-DE" dirty="0" smtClean="0"/>
              <a:t>PD Dr. phil. Sven Sauter / / Pädagogische Hochschule Ludwigsburg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302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Incheon-Erklärung: Fokus auf Bildungsprozesse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6625" y="3040966"/>
            <a:ext cx="10515600" cy="2433859"/>
          </a:xfrm>
        </p:spPr>
        <p:txBody>
          <a:bodyPr/>
          <a:lstStyle/>
          <a:p>
            <a:r>
              <a:rPr lang="de-DE" dirty="0"/>
              <a:t>„Bis 2020 für alle Menschen inklusive, </a:t>
            </a:r>
            <a:r>
              <a:rPr lang="de-DE" dirty="0" smtClean="0"/>
              <a:t>chancengerechte </a:t>
            </a:r>
            <a:r>
              <a:rPr lang="de-DE" dirty="0"/>
              <a:t>und hochwertige Bildung sicherstellen sowie Möglichkeiten zum lebenslangen Lernen fördern.“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563596" y="6356350"/>
            <a:ext cx="5136521" cy="365125"/>
          </a:xfrm>
        </p:spPr>
        <p:txBody>
          <a:bodyPr/>
          <a:lstStyle/>
          <a:p>
            <a:r>
              <a:rPr lang="de-DE" dirty="0"/>
              <a:t>PD Dr. phil. Sven Sauter // Pädagogische Hochschule Ludwigsburg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694" y="1947760"/>
            <a:ext cx="5520812" cy="100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16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Gesetzliche Grundlagen in </a:t>
            </a:r>
            <a:br>
              <a:rPr lang="de-DE" b="1" dirty="0" smtClean="0"/>
            </a:br>
            <a:r>
              <a:rPr lang="de-DE" b="1" dirty="0" smtClean="0"/>
              <a:t>Baden-Württemberg</a:t>
            </a:r>
            <a:endParaRPr lang="de-DE" b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886199" y="6356350"/>
            <a:ext cx="5133514" cy="365125"/>
          </a:xfrm>
        </p:spPr>
        <p:txBody>
          <a:bodyPr/>
          <a:lstStyle/>
          <a:p>
            <a:r>
              <a:rPr lang="de-DE" dirty="0"/>
              <a:t>PD Dr. phil. Sven Sauter // Pädagogische Hochschule Ludwigsburg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95073"/>
            <a:ext cx="10515600" cy="3764947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(Rahmenvorgabenverordnung Lehramtsstudiengänge – </a:t>
            </a:r>
            <a:r>
              <a:rPr lang="de-DE" b="1" dirty="0" smtClean="0"/>
              <a:t>RahmenVO-KM, 2015)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§ 2, (9):</a:t>
            </a:r>
          </a:p>
          <a:p>
            <a:pPr marL="0" indent="0">
              <a:buNone/>
            </a:pPr>
            <a:r>
              <a:rPr lang="de-DE" dirty="0" smtClean="0"/>
              <a:t>Inhalte </a:t>
            </a:r>
            <a:r>
              <a:rPr lang="de-DE" dirty="0"/>
              <a:t>zu Grundfragen der Inklusion werden in </a:t>
            </a:r>
            <a:r>
              <a:rPr lang="de-DE" i="1" dirty="0"/>
              <a:t>jedem</a:t>
            </a:r>
          </a:p>
          <a:p>
            <a:pPr marL="0" indent="0">
              <a:buNone/>
            </a:pPr>
            <a:r>
              <a:rPr lang="de-DE" dirty="0" smtClean="0"/>
              <a:t>Lehramtsstudium </a:t>
            </a:r>
            <a:r>
              <a:rPr lang="de-DE" dirty="0"/>
              <a:t>(Bachelorstudiengang und Masterstudiengang)</a:t>
            </a:r>
          </a:p>
          <a:p>
            <a:pPr marL="0" indent="0">
              <a:buNone/>
            </a:pPr>
            <a:r>
              <a:rPr lang="de-DE" dirty="0"/>
              <a:t>in den Bildungswissenschaften mit mindestens</a:t>
            </a:r>
          </a:p>
          <a:p>
            <a:pPr marL="0" indent="0">
              <a:buNone/>
            </a:pPr>
            <a:r>
              <a:rPr lang="de-DE" dirty="0"/>
              <a:t>sechs ECTS-Punkten studiert.</a:t>
            </a:r>
          </a:p>
        </p:txBody>
      </p:sp>
    </p:spTree>
    <p:extLst>
      <p:ext uri="{BB962C8B-B14F-4D97-AF65-F5344CB8AC3E}">
        <p14:creationId xmlns:p14="http://schemas.microsoft.com/office/powerpoint/2010/main" val="398306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Architektur des Projekts Lehrerbildung PLUS</a:t>
            </a:r>
            <a:endParaRPr lang="de-DE" b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886199" y="6356350"/>
            <a:ext cx="5133514" cy="365125"/>
          </a:xfrm>
        </p:spPr>
        <p:txBody>
          <a:bodyPr/>
          <a:lstStyle/>
          <a:p>
            <a:r>
              <a:rPr lang="de-DE" dirty="0"/>
              <a:t>PD Dr. phil. Sven Sauter // Pädagogische Hochschule Ludwigsburg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058" y="3216317"/>
            <a:ext cx="1224000" cy="1103606"/>
          </a:xfrm>
          <a:prstGeom prst="rect">
            <a:avLst/>
          </a:prstGeom>
          <a:noFill/>
          <a:ln w="9525">
            <a:solidFill>
              <a:schemeClr val="tx1">
                <a:alpha val="94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574" y="3104357"/>
            <a:ext cx="1328738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578" y="2365029"/>
            <a:ext cx="1292225" cy="57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757" y="2993911"/>
            <a:ext cx="744538" cy="79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93" y="4505960"/>
            <a:ext cx="1122362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933" y="4505960"/>
            <a:ext cx="1249362" cy="41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659757" y="3083997"/>
            <a:ext cx="22686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Kooperation vertiefen</a:t>
            </a:r>
            <a:endParaRPr lang="de-DE" sz="2800" dirty="0"/>
          </a:p>
        </p:txBody>
      </p:sp>
      <p:sp>
        <p:nvSpPr>
          <p:cNvPr id="6" name="Textfeld 5"/>
          <p:cNvSpPr txBox="1"/>
          <p:nvPr/>
        </p:nvSpPr>
        <p:spPr>
          <a:xfrm>
            <a:off x="8681012" y="3319564"/>
            <a:ext cx="29168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PSE institutionalisieren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08193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1064</Words>
  <Application>Microsoft Office PowerPoint</Application>
  <PresentationFormat>Benutzerdefiniert</PresentationFormat>
  <Paragraphs>111</Paragraphs>
  <Slides>20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1" baseType="lpstr">
      <vt:lpstr>Office Theme</vt:lpstr>
      <vt:lpstr>Zehn Jahre  UN Behindertenrechtskonvention</vt:lpstr>
      <vt:lpstr>Herzlich Willkommen!</vt:lpstr>
      <vt:lpstr>Aufbau des Vortrags</vt:lpstr>
      <vt:lpstr>Doppelstruktur von Inklusion</vt:lpstr>
      <vt:lpstr>Schule der Vielfalt</vt:lpstr>
      <vt:lpstr>Educational Governance</vt:lpstr>
      <vt:lpstr>Incheon-Erklärung: Fokus auf Bildungsprozesse</vt:lpstr>
      <vt:lpstr>Gesetzliche Grundlagen in  Baden-Württemberg</vt:lpstr>
      <vt:lpstr>Architektur des Projekts Lehrerbildung PLUS</vt:lpstr>
      <vt:lpstr>Projektziele im MP „Inklusive Bildung &amp; Heterogenität“</vt:lpstr>
      <vt:lpstr>Auftrag erfüllt?</vt:lpstr>
      <vt:lpstr>Definition von Inklusion benötigen Vielfalt</vt:lpstr>
      <vt:lpstr>Bezugspunkt: zielführenden &amp; verständigungsorientierten Diskurs</vt:lpstr>
      <vt:lpstr>Michael Grosche/Anne Piezunka/Tina Schaffus (2017): Vier Definitionen von schulischer Inklusion und ihr konsensueller Kern. Ergebnisse von Experteninterviews mit Inklusionsforschenden. In: Unterrichtswissenschaft. Zeitschrift für Lernforschung, 43. Jg. H 4. 207-222.</vt:lpstr>
      <vt:lpstr>Michael Grosche/Anne Piezunka/Tina Schaffus (2017): Vier Definitionen von schulischer Inklusion und ihr konsensueller Kern. Ergebnisse von Experteninterviews mit Inklusionsforschenden. In: Unterrichtswissenschaft. Zeitschrift für Lernforschung, 43. Jg. H 4. 207-222.</vt:lpstr>
      <vt:lpstr>Sonderpädagogisierung der Inklusion</vt:lpstr>
      <vt:lpstr>Pädagogik als Menschenrechtsprofession</vt:lpstr>
      <vt:lpstr>Drei Dimensionen der Menschenrechtsbildung</vt:lpstr>
      <vt:lpstr>Fragen zur Diskussion</vt:lpstr>
      <vt:lpstr>Literatur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Hudelmaier Peter (lb)</dc:creator>
  <cp:lastModifiedBy>Sven Sauter</cp:lastModifiedBy>
  <cp:revision>106</cp:revision>
  <cp:lastPrinted>2017-02-06T19:23:02Z</cp:lastPrinted>
  <dcterms:created xsi:type="dcterms:W3CDTF">2017-02-01T09:48:27Z</dcterms:created>
  <dcterms:modified xsi:type="dcterms:W3CDTF">2019-03-26T10:01:03Z</dcterms:modified>
</cp:coreProperties>
</file>